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21396325" cy="30267275"/>
  <p:notesSz cx="7004050" cy="9290050"/>
  <p:defaultTextStyle>
    <a:defPPr>
      <a:defRPr lang="en-US"/>
    </a:defPPr>
    <a:lvl1pPr marL="0" algn="l" defTabSz="2951829" rtl="0" eaLnBrk="1" latinLnBrk="0" hangingPunct="1">
      <a:defRPr sz="5798" kern="1200">
        <a:solidFill>
          <a:schemeClr val="tx1"/>
        </a:solidFill>
        <a:latin typeface="+mn-lt"/>
        <a:ea typeface="+mn-ea"/>
        <a:cs typeface="+mn-cs"/>
      </a:defRPr>
    </a:lvl1pPr>
    <a:lvl2pPr marL="1475914" algn="l" defTabSz="2951829" rtl="0" eaLnBrk="1" latinLnBrk="0" hangingPunct="1">
      <a:defRPr sz="5798" kern="1200">
        <a:solidFill>
          <a:schemeClr val="tx1"/>
        </a:solidFill>
        <a:latin typeface="+mn-lt"/>
        <a:ea typeface="+mn-ea"/>
        <a:cs typeface="+mn-cs"/>
      </a:defRPr>
    </a:lvl2pPr>
    <a:lvl3pPr marL="2951829" algn="l" defTabSz="2951829" rtl="0" eaLnBrk="1" latinLnBrk="0" hangingPunct="1">
      <a:defRPr sz="5798" kern="1200">
        <a:solidFill>
          <a:schemeClr val="tx1"/>
        </a:solidFill>
        <a:latin typeface="+mn-lt"/>
        <a:ea typeface="+mn-ea"/>
        <a:cs typeface="+mn-cs"/>
      </a:defRPr>
    </a:lvl3pPr>
    <a:lvl4pPr marL="4427743" algn="l" defTabSz="2951829" rtl="0" eaLnBrk="1" latinLnBrk="0" hangingPunct="1">
      <a:defRPr sz="5798" kern="1200">
        <a:solidFill>
          <a:schemeClr val="tx1"/>
        </a:solidFill>
        <a:latin typeface="+mn-lt"/>
        <a:ea typeface="+mn-ea"/>
        <a:cs typeface="+mn-cs"/>
      </a:defRPr>
    </a:lvl4pPr>
    <a:lvl5pPr marL="5903658" algn="l" defTabSz="2951829" rtl="0" eaLnBrk="1" latinLnBrk="0" hangingPunct="1">
      <a:defRPr sz="5798" kern="1200">
        <a:solidFill>
          <a:schemeClr val="tx1"/>
        </a:solidFill>
        <a:latin typeface="+mn-lt"/>
        <a:ea typeface="+mn-ea"/>
        <a:cs typeface="+mn-cs"/>
      </a:defRPr>
    </a:lvl5pPr>
    <a:lvl6pPr marL="7379571" algn="l" defTabSz="2951829" rtl="0" eaLnBrk="1" latinLnBrk="0" hangingPunct="1">
      <a:defRPr sz="5798" kern="1200">
        <a:solidFill>
          <a:schemeClr val="tx1"/>
        </a:solidFill>
        <a:latin typeface="+mn-lt"/>
        <a:ea typeface="+mn-ea"/>
        <a:cs typeface="+mn-cs"/>
      </a:defRPr>
    </a:lvl6pPr>
    <a:lvl7pPr marL="8855486" algn="l" defTabSz="2951829" rtl="0" eaLnBrk="1" latinLnBrk="0" hangingPunct="1">
      <a:defRPr sz="5798" kern="1200">
        <a:solidFill>
          <a:schemeClr val="tx1"/>
        </a:solidFill>
        <a:latin typeface="+mn-lt"/>
        <a:ea typeface="+mn-ea"/>
        <a:cs typeface="+mn-cs"/>
      </a:defRPr>
    </a:lvl7pPr>
    <a:lvl8pPr marL="10331400" algn="l" defTabSz="2951829" rtl="0" eaLnBrk="1" latinLnBrk="0" hangingPunct="1">
      <a:defRPr sz="5798" kern="1200">
        <a:solidFill>
          <a:schemeClr val="tx1"/>
        </a:solidFill>
        <a:latin typeface="+mn-lt"/>
        <a:ea typeface="+mn-ea"/>
        <a:cs typeface="+mn-cs"/>
      </a:defRPr>
    </a:lvl8pPr>
    <a:lvl9pPr marL="11807314" algn="l" defTabSz="2951829" rtl="0" eaLnBrk="1" latinLnBrk="0" hangingPunct="1">
      <a:defRPr sz="57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72D"/>
    <a:srgbClr val="FF99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76" autoAdjust="0"/>
  </p:normalViewPr>
  <p:slideViewPr>
    <p:cSldViewPr>
      <p:cViewPr>
        <p:scale>
          <a:sx n="50" d="100"/>
          <a:sy n="50" d="100"/>
        </p:scale>
        <p:origin x="1686" y="-3690"/>
      </p:cViewPr>
      <p:guideLst>
        <p:guide orient="horz" pos="9533"/>
        <p:guide pos="67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3EB-45B7-A544-A8CBD5C13099}"/>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3EB-45B7-A544-A8CBD5C13099}"/>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extLst>
            <c:ext xmlns:c16="http://schemas.microsoft.com/office/drawing/2014/chart" uri="{C3380CC4-5D6E-409C-BE32-E72D297353CC}">
              <c16:uniqueId val="{00000002-C3EB-45B7-A544-A8CBD5C13099}"/>
            </c:ext>
          </c:extLst>
        </c:ser>
        <c:dLbls>
          <c:showLegendKey val="0"/>
          <c:showVal val="0"/>
          <c:showCatName val="0"/>
          <c:showSerName val="0"/>
          <c:showPercent val="0"/>
          <c:showBubbleSize val="0"/>
        </c:dLbls>
        <c:gapWidth val="150"/>
        <c:axId val="93736960"/>
        <c:axId val="93738496"/>
      </c:barChart>
      <c:catAx>
        <c:axId val="93736960"/>
        <c:scaling>
          <c:orientation val="minMax"/>
        </c:scaling>
        <c:delete val="0"/>
        <c:axPos val="b"/>
        <c:numFmt formatCode="General" sourceLinked="0"/>
        <c:majorTickMark val="out"/>
        <c:minorTickMark val="none"/>
        <c:tickLblPos val="nextTo"/>
        <c:crossAx val="93738496"/>
        <c:crosses val="autoZero"/>
        <c:auto val="1"/>
        <c:lblAlgn val="ctr"/>
        <c:lblOffset val="100"/>
        <c:noMultiLvlLbl val="0"/>
      </c:catAx>
      <c:valAx>
        <c:axId val="93738496"/>
        <c:scaling>
          <c:orientation val="minMax"/>
        </c:scaling>
        <c:delete val="0"/>
        <c:axPos val="l"/>
        <c:majorGridlines/>
        <c:numFmt formatCode="General" sourceLinked="1"/>
        <c:majorTickMark val="out"/>
        <c:minorTickMark val="none"/>
        <c:tickLblPos val="nextTo"/>
        <c:crossAx val="93736960"/>
        <c:crosses val="autoZero"/>
        <c:crossBetween val="between"/>
      </c:valAx>
    </c:plotArea>
    <c:legend>
      <c:legendPos val="r"/>
      <c:layout/>
      <c:overlay val="0"/>
    </c:legend>
    <c:plotVisOnly val="1"/>
    <c:dispBlanksAs val="gap"/>
    <c:showDLblsOverMax val="0"/>
  </c:chart>
  <c:txPr>
    <a:bodyPr/>
    <a:lstStyle/>
    <a:p>
      <a:pPr>
        <a:defRPr sz="1800"/>
      </a:pPr>
      <a:endParaRPr lang="de-DE"/>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20801982" y="0"/>
            <a:ext cx="594343" cy="302672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endParaRPr lang="en-US" sz="4099" dirty="0"/>
          </a:p>
        </p:txBody>
      </p:sp>
      <p:sp>
        <p:nvSpPr>
          <p:cNvPr id="10" name="Rectangle 9"/>
          <p:cNvSpPr/>
          <p:nvPr userDrawn="1"/>
        </p:nvSpPr>
        <p:spPr>
          <a:xfrm>
            <a:off x="0" y="0"/>
            <a:ext cx="594343" cy="302672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endParaRPr lang="en-US" sz="4099" dirty="0"/>
          </a:p>
        </p:txBody>
      </p:sp>
      <p:sp>
        <p:nvSpPr>
          <p:cNvPr id="7" name="Rectangle 6"/>
          <p:cNvSpPr/>
          <p:nvPr userDrawn="1"/>
        </p:nvSpPr>
        <p:spPr>
          <a:xfrm>
            <a:off x="0" y="0"/>
            <a:ext cx="21396325" cy="37834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endParaRPr lang="en-US" sz="4099" dirty="0"/>
          </a:p>
        </p:txBody>
      </p:sp>
      <p:sp>
        <p:nvSpPr>
          <p:cNvPr id="8" name="Rectangle 7"/>
          <p:cNvSpPr/>
          <p:nvPr userDrawn="1"/>
        </p:nvSpPr>
        <p:spPr>
          <a:xfrm>
            <a:off x="0" y="26483866"/>
            <a:ext cx="21396325" cy="37834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endParaRPr lang="en-US" sz="4099" dirty="0"/>
          </a:p>
        </p:txBody>
      </p:sp>
      <p:sp>
        <p:nvSpPr>
          <p:cNvPr id="9" name="Instructions"/>
          <p:cNvSpPr/>
          <p:nvPr userDrawn="1"/>
        </p:nvSpPr>
        <p:spPr>
          <a:xfrm>
            <a:off x="-8915135" y="0"/>
            <a:ext cx="8320793" cy="30267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701" tIns="153701" rIns="153701" bIns="15370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613"/>
              </a:spcAft>
            </a:pPr>
            <a:r>
              <a:rPr lang="en-US" sz="6221" dirty="0">
                <a:solidFill>
                  <a:srgbClr val="7F7F7F"/>
                </a:solidFill>
                <a:latin typeface="Calibri" pitchFamily="34" charset="0"/>
                <a:cs typeface="Calibri" panose="020F0502020204030204" pitchFamily="34" charset="0"/>
              </a:rPr>
              <a:t>Poster Print Size:</a:t>
            </a:r>
            <a:endParaRPr sz="6221" dirty="0">
              <a:solidFill>
                <a:srgbClr val="7F7F7F"/>
              </a:solidFill>
              <a:latin typeface="Calibri" pitchFamily="34" charset="0"/>
              <a:cs typeface="Calibri" panose="020F0502020204030204" pitchFamily="34" charset="0"/>
            </a:endParaRPr>
          </a:p>
          <a:p>
            <a:pPr lvl="0">
              <a:spcBef>
                <a:spcPts val="0"/>
              </a:spcBef>
              <a:spcAft>
                <a:spcPts val="1613"/>
              </a:spcAft>
            </a:pPr>
            <a:r>
              <a:rPr lang="en-US" sz="4241" dirty="0">
                <a:solidFill>
                  <a:srgbClr val="7F7F7F"/>
                </a:solidFill>
                <a:latin typeface="Calibri" pitchFamily="34" charset="0"/>
                <a:cs typeface="Calibri" panose="020F0502020204030204" pitchFamily="34" charset="0"/>
              </a:rPr>
              <a:t>This poster template is set up for A0</a:t>
            </a:r>
            <a:r>
              <a:rPr lang="en-US" sz="4241" baseline="0" dirty="0">
                <a:solidFill>
                  <a:srgbClr val="7F7F7F"/>
                </a:solidFill>
                <a:latin typeface="Calibri" pitchFamily="34" charset="0"/>
                <a:cs typeface="Calibri" panose="020F0502020204030204" pitchFamily="34" charset="0"/>
              </a:rPr>
              <a:t> international paper size of 1189 mm x 841 mm</a:t>
            </a:r>
            <a:r>
              <a:rPr lang="en-US" sz="4241" dirty="0">
                <a:solidFill>
                  <a:srgbClr val="7F7F7F"/>
                </a:solidFill>
                <a:latin typeface="Calibri" pitchFamily="34" charset="0"/>
                <a:cs typeface="Calibri" panose="020F0502020204030204" pitchFamily="34" charset="0"/>
              </a:rPr>
              <a:t> (46.8” high by 33.1” wide). It can be printed at</a:t>
            </a:r>
            <a:r>
              <a:rPr lang="en-US" sz="4241" baseline="0" dirty="0">
                <a:solidFill>
                  <a:srgbClr val="7F7F7F"/>
                </a:solidFill>
                <a:latin typeface="Calibri" pitchFamily="34" charset="0"/>
                <a:cs typeface="Calibri" panose="020F0502020204030204" pitchFamily="34" charset="0"/>
              </a:rPr>
              <a:t> 70.6% for an A1 poster of 841 mm x 594 mm.</a:t>
            </a:r>
            <a:endParaRPr lang="en-US" sz="4241" dirty="0">
              <a:solidFill>
                <a:srgbClr val="7F7F7F"/>
              </a:solidFill>
              <a:latin typeface="Calibri" pitchFamily="34" charset="0"/>
              <a:cs typeface="Calibri" panose="020F0502020204030204" pitchFamily="34" charset="0"/>
            </a:endParaRPr>
          </a:p>
          <a:p>
            <a:pPr lvl="0">
              <a:spcBef>
                <a:spcPts val="0"/>
              </a:spcBef>
              <a:spcAft>
                <a:spcPts val="1613"/>
              </a:spcAft>
            </a:pPr>
            <a:r>
              <a:rPr lang="en-US" sz="6221" dirty="0">
                <a:solidFill>
                  <a:srgbClr val="7F7F7F"/>
                </a:solidFill>
                <a:latin typeface="Calibri" pitchFamily="34" charset="0"/>
                <a:cs typeface="Calibri" panose="020F0502020204030204" pitchFamily="34" charset="0"/>
              </a:rPr>
              <a:t>Placeholders</a:t>
            </a:r>
            <a:r>
              <a:rPr sz="6221" dirty="0">
                <a:solidFill>
                  <a:srgbClr val="7F7F7F"/>
                </a:solidFill>
                <a:latin typeface="Calibri" pitchFamily="34" charset="0"/>
                <a:cs typeface="Calibri" panose="020F0502020204030204" pitchFamily="34" charset="0"/>
              </a:rPr>
              <a:t>:</a:t>
            </a:r>
          </a:p>
          <a:p>
            <a:pPr lvl="0">
              <a:spcBef>
                <a:spcPts val="0"/>
              </a:spcBef>
              <a:spcAft>
                <a:spcPts val="1613"/>
              </a:spcAft>
            </a:pPr>
            <a:r>
              <a:rPr sz="4241" dirty="0">
                <a:solidFill>
                  <a:srgbClr val="7F7F7F"/>
                </a:solidFill>
                <a:latin typeface="Calibri" pitchFamily="34" charset="0"/>
                <a:cs typeface="Calibri" panose="020F0502020204030204" pitchFamily="34" charset="0"/>
              </a:rPr>
              <a:t>The </a:t>
            </a:r>
            <a:r>
              <a:rPr lang="en-US" sz="4241" dirty="0">
                <a:solidFill>
                  <a:srgbClr val="7F7F7F"/>
                </a:solidFill>
                <a:latin typeface="Calibri" pitchFamily="34" charset="0"/>
                <a:cs typeface="Calibri" panose="020F0502020204030204" pitchFamily="34" charset="0"/>
              </a:rPr>
              <a:t>various elements included</a:t>
            </a:r>
            <a:r>
              <a:rPr sz="4241" dirty="0">
                <a:solidFill>
                  <a:srgbClr val="7F7F7F"/>
                </a:solidFill>
                <a:latin typeface="Calibri" pitchFamily="34" charset="0"/>
                <a:cs typeface="Calibri" panose="020F0502020204030204" pitchFamily="34" charset="0"/>
              </a:rPr>
              <a:t> in this </a:t>
            </a:r>
            <a:r>
              <a:rPr lang="en-US" sz="4241" dirty="0">
                <a:solidFill>
                  <a:srgbClr val="7F7F7F"/>
                </a:solidFill>
                <a:latin typeface="Calibri" pitchFamily="34" charset="0"/>
                <a:cs typeface="Calibri" panose="020F0502020204030204" pitchFamily="34" charset="0"/>
              </a:rPr>
              <a:t>poster are ones</a:t>
            </a:r>
            <a:r>
              <a:rPr lang="en-US" sz="4241" baseline="0" dirty="0">
                <a:solidFill>
                  <a:srgbClr val="7F7F7F"/>
                </a:solidFill>
                <a:latin typeface="Calibri" pitchFamily="34" charset="0"/>
                <a:cs typeface="Calibri" panose="020F0502020204030204" pitchFamily="34" charset="0"/>
              </a:rPr>
              <a:t> we often see in medical, research, and scientific posters.</a:t>
            </a:r>
            <a:r>
              <a:rPr sz="4241" dirty="0">
                <a:solidFill>
                  <a:srgbClr val="7F7F7F"/>
                </a:solidFill>
                <a:latin typeface="Calibri" pitchFamily="34" charset="0"/>
                <a:cs typeface="Calibri" panose="020F0502020204030204" pitchFamily="34" charset="0"/>
              </a:rPr>
              <a:t> </a:t>
            </a:r>
            <a:r>
              <a:rPr lang="en-US" sz="4241" dirty="0">
                <a:solidFill>
                  <a:srgbClr val="7F7F7F"/>
                </a:solidFill>
                <a:latin typeface="Calibri" pitchFamily="34" charset="0"/>
                <a:cs typeface="Calibri" panose="020F0502020204030204" pitchFamily="34" charset="0"/>
              </a:rPr>
              <a:t>Feel</a:t>
            </a:r>
            <a:r>
              <a:rPr lang="en-US" sz="4241"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613"/>
              </a:spcAft>
            </a:pPr>
            <a:r>
              <a:rPr lang="en-US" sz="6221" dirty="0">
                <a:solidFill>
                  <a:srgbClr val="7F7F7F"/>
                </a:solidFill>
                <a:latin typeface="Calibri" pitchFamily="34" charset="0"/>
                <a:cs typeface="Calibri" panose="020F0502020204030204" pitchFamily="34" charset="0"/>
              </a:rPr>
              <a:t>Image</a:t>
            </a:r>
            <a:r>
              <a:rPr lang="en-US" sz="6221" baseline="0" dirty="0">
                <a:solidFill>
                  <a:srgbClr val="7F7F7F"/>
                </a:solidFill>
                <a:latin typeface="Calibri" pitchFamily="34" charset="0"/>
                <a:cs typeface="Calibri" panose="020F0502020204030204" pitchFamily="34" charset="0"/>
              </a:rPr>
              <a:t> Quality</a:t>
            </a:r>
            <a:r>
              <a:rPr lang="en-US" sz="6221" dirty="0">
                <a:solidFill>
                  <a:srgbClr val="7F7F7F"/>
                </a:solidFill>
                <a:latin typeface="Calibri" pitchFamily="34" charset="0"/>
                <a:cs typeface="Calibri" panose="020F0502020204030204" pitchFamily="34" charset="0"/>
              </a:rPr>
              <a:t>:</a:t>
            </a:r>
          </a:p>
          <a:p>
            <a:pPr lvl="0">
              <a:spcBef>
                <a:spcPts val="0"/>
              </a:spcBef>
              <a:spcAft>
                <a:spcPts val="1613"/>
              </a:spcAft>
            </a:pPr>
            <a:r>
              <a:rPr lang="en-US" sz="4241" dirty="0">
                <a:solidFill>
                  <a:srgbClr val="7F7F7F"/>
                </a:solidFill>
                <a:latin typeface="Calibri" pitchFamily="34" charset="0"/>
                <a:cs typeface="Calibri" panose="020F0502020204030204" pitchFamily="34" charset="0"/>
              </a:rPr>
              <a:t>You can place digital photos or logo art in your poster file by selecting the </a:t>
            </a:r>
            <a:r>
              <a:rPr lang="en-US" sz="4241" b="1" dirty="0">
                <a:solidFill>
                  <a:srgbClr val="7F7F7F"/>
                </a:solidFill>
                <a:latin typeface="Calibri" pitchFamily="34" charset="0"/>
                <a:cs typeface="Calibri" panose="020F0502020204030204" pitchFamily="34" charset="0"/>
              </a:rPr>
              <a:t>Insert, Picture</a:t>
            </a:r>
            <a:r>
              <a:rPr lang="en-US" sz="4241"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241" b="1" dirty="0">
                <a:solidFill>
                  <a:srgbClr val="7F7F7F"/>
                </a:solidFill>
                <a:latin typeface="Calibri" pitchFamily="34" charset="0"/>
                <a:cs typeface="Calibri" panose="020F0502020204030204" pitchFamily="34" charset="0"/>
              </a:rPr>
              <a:t>150-200 pixels per inch in their final printed size</a:t>
            </a:r>
            <a:r>
              <a:rPr lang="en-US" sz="4241" dirty="0">
                <a:solidFill>
                  <a:srgbClr val="7F7F7F"/>
                </a:solidFill>
                <a:latin typeface="Calibri" pitchFamily="34" charset="0"/>
                <a:cs typeface="Calibri" panose="020F0502020204030204" pitchFamily="34" charset="0"/>
              </a:rPr>
              <a:t>. For instance, a 1600 x 1200 pixel</a:t>
            </a:r>
            <a:r>
              <a:rPr lang="en-US" sz="4241" baseline="0" dirty="0">
                <a:solidFill>
                  <a:srgbClr val="7F7F7F"/>
                </a:solidFill>
                <a:latin typeface="Calibri" pitchFamily="34" charset="0"/>
                <a:cs typeface="Calibri" panose="020F0502020204030204" pitchFamily="34" charset="0"/>
              </a:rPr>
              <a:t> photo will usually look fine up to </a:t>
            </a:r>
            <a:r>
              <a:rPr lang="en-US" sz="4241" dirty="0">
                <a:solidFill>
                  <a:srgbClr val="7F7F7F"/>
                </a:solidFill>
                <a:latin typeface="Calibri" pitchFamily="34" charset="0"/>
                <a:cs typeface="Calibri" panose="020F0502020204030204" pitchFamily="34" charset="0"/>
              </a:rPr>
              <a:t>8“-10” wide on your printed poster.</a:t>
            </a:r>
          </a:p>
          <a:p>
            <a:pPr lvl="0">
              <a:spcBef>
                <a:spcPts val="0"/>
              </a:spcBef>
              <a:spcAft>
                <a:spcPts val="1613"/>
              </a:spcAft>
            </a:pPr>
            <a:r>
              <a:rPr lang="en-US" sz="4241"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613"/>
              </a:spcAft>
            </a:pPr>
            <a:r>
              <a:rPr lang="en-US" sz="4241"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613"/>
              </a:spcAft>
            </a:pPr>
            <a:r>
              <a:rPr lang="en-US" sz="3110" dirty="0">
                <a:solidFill>
                  <a:srgbClr val="7F7F7F"/>
                </a:solidFill>
                <a:latin typeface="Calibri" pitchFamily="34" charset="0"/>
                <a:cs typeface="Calibri" panose="020F0502020204030204" pitchFamily="34" charset="0"/>
              </a:rPr>
              <a:t/>
            </a:r>
            <a:br>
              <a:rPr lang="en-US" sz="3110" dirty="0">
                <a:solidFill>
                  <a:srgbClr val="7F7F7F"/>
                </a:solidFill>
                <a:latin typeface="Calibri" pitchFamily="34" charset="0"/>
                <a:cs typeface="Calibri" panose="020F0502020204030204" pitchFamily="34" charset="0"/>
              </a:rPr>
            </a:br>
            <a:r>
              <a:rPr lang="en-US" sz="3110" dirty="0">
                <a:solidFill>
                  <a:srgbClr val="7F7F7F"/>
                </a:solidFill>
                <a:latin typeface="Calibri" pitchFamily="34" charset="0"/>
                <a:cs typeface="Calibri" panose="020F0502020204030204" pitchFamily="34" charset="0"/>
              </a:rPr>
              <a:t>[This sidebar area does not print.]</a:t>
            </a:r>
          </a:p>
        </p:txBody>
      </p:sp>
      <p:grpSp>
        <p:nvGrpSpPr>
          <p:cNvPr id="2" name="Group 1"/>
          <p:cNvGrpSpPr/>
          <p:nvPr userDrawn="1"/>
        </p:nvGrpSpPr>
        <p:grpSpPr>
          <a:xfrm>
            <a:off x="21990668" y="0"/>
            <a:ext cx="8320793" cy="30267275"/>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613"/>
                </a:spcAft>
              </a:pPr>
              <a:r>
                <a:rPr lang="en-US" sz="6221" dirty="0">
                  <a:solidFill>
                    <a:schemeClr val="bg1">
                      <a:lumMod val="50000"/>
                    </a:schemeClr>
                  </a:solidFill>
                  <a:latin typeface="Calibri" pitchFamily="34" charset="0"/>
                  <a:cs typeface="Calibri" panose="020F0502020204030204" pitchFamily="34" charset="0"/>
                </a:rPr>
                <a:t>Change</a:t>
              </a:r>
              <a:r>
                <a:rPr lang="en-US" sz="6221" baseline="0" dirty="0">
                  <a:solidFill>
                    <a:schemeClr val="bg1">
                      <a:lumMod val="50000"/>
                    </a:schemeClr>
                  </a:solidFill>
                  <a:latin typeface="Calibri" pitchFamily="34" charset="0"/>
                  <a:cs typeface="Calibri" panose="020F0502020204030204" pitchFamily="34" charset="0"/>
                </a:rPr>
                <a:t> Color Theme</a:t>
              </a:r>
              <a:r>
                <a:rPr lang="en-US" sz="6221" dirty="0">
                  <a:solidFill>
                    <a:schemeClr val="bg1">
                      <a:lumMod val="50000"/>
                    </a:schemeClr>
                  </a:solidFill>
                  <a:latin typeface="Calibri" pitchFamily="34" charset="0"/>
                  <a:cs typeface="Calibri" panose="020F0502020204030204" pitchFamily="34" charset="0"/>
                </a:rPr>
                <a:t>:</a:t>
              </a:r>
              <a:endParaRPr sz="6221"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r>
                <a:rPr lang="en-US" sz="4241"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4241"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613"/>
                </a:spcAft>
              </a:pPr>
              <a:r>
                <a:rPr lang="en-US" sz="4241" baseline="0" dirty="0">
                  <a:solidFill>
                    <a:schemeClr val="bg1">
                      <a:lumMod val="50000"/>
                    </a:schemeClr>
                  </a:solidFill>
                  <a:latin typeface="Calibri" pitchFamily="34" charset="0"/>
                  <a:cs typeface="Calibri" panose="020F0502020204030204" pitchFamily="34" charset="0"/>
                </a:rPr>
                <a:t>To change the color theme, select the </a:t>
              </a:r>
              <a:r>
                <a:rPr lang="en-US" sz="4241" b="1" baseline="0" dirty="0">
                  <a:solidFill>
                    <a:schemeClr val="bg1">
                      <a:lumMod val="50000"/>
                    </a:schemeClr>
                  </a:solidFill>
                  <a:latin typeface="Calibri" pitchFamily="34" charset="0"/>
                  <a:cs typeface="Calibri" panose="020F0502020204030204" pitchFamily="34" charset="0"/>
                </a:rPr>
                <a:t>Design</a:t>
              </a:r>
              <a:r>
                <a:rPr lang="en-US" sz="4241" baseline="0" dirty="0">
                  <a:solidFill>
                    <a:schemeClr val="bg1">
                      <a:lumMod val="50000"/>
                    </a:schemeClr>
                  </a:solidFill>
                  <a:latin typeface="Calibri" pitchFamily="34" charset="0"/>
                  <a:cs typeface="Calibri" panose="020F0502020204030204" pitchFamily="34" charset="0"/>
                </a:rPr>
                <a:t> tab, then select the </a:t>
              </a:r>
              <a:r>
                <a:rPr lang="en-US" sz="4241" b="1" baseline="0" dirty="0">
                  <a:solidFill>
                    <a:schemeClr val="bg1">
                      <a:lumMod val="50000"/>
                    </a:schemeClr>
                  </a:solidFill>
                  <a:latin typeface="Calibri" pitchFamily="34" charset="0"/>
                  <a:cs typeface="Calibri" panose="020F0502020204030204" pitchFamily="34" charset="0"/>
                </a:rPr>
                <a:t>Colors</a:t>
              </a:r>
              <a:r>
                <a:rPr lang="en-US" sz="4241"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endParaRPr lang="en-US" sz="4241" baseline="0" dirty="0">
                <a:solidFill>
                  <a:schemeClr val="bg1">
                    <a:lumMod val="50000"/>
                  </a:schemeClr>
                </a:solidFill>
                <a:latin typeface="Calibri" pitchFamily="34" charset="0"/>
                <a:cs typeface="Calibri" panose="020F0502020204030204" pitchFamily="34" charset="0"/>
              </a:endParaRPr>
            </a:p>
            <a:p>
              <a:pPr lvl="0">
                <a:spcBef>
                  <a:spcPts val="0"/>
                </a:spcBef>
                <a:spcAft>
                  <a:spcPts val="1613"/>
                </a:spcAft>
              </a:pPr>
              <a:r>
                <a:rPr lang="en-US" sz="4241"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613"/>
                </a:spcAft>
              </a:pPr>
              <a:r>
                <a:rPr lang="en-US" sz="6221"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613"/>
                </a:spcAft>
              </a:pPr>
              <a:r>
                <a:rPr lang="en-US" sz="4241" dirty="0">
                  <a:solidFill>
                    <a:schemeClr val="bg1">
                      <a:lumMod val="50000"/>
                    </a:schemeClr>
                  </a:solidFill>
                  <a:latin typeface="Calibri" pitchFamily="34" charset="0"/>
                  <a:cs typeface="Calibri" panose="020F0502020204030204" pitchFamily="34" charset="0"/>
                </a:rPr>
                <a:t>Once your poster file is ready, visit</a:t>
              </a:r>
              <a:r>
                <a:rPr lang="en-US" sz="4241" baseline="0" dirty="0">
                  <a:solidFill>
                    <a:schemeClr val="bg1">
                      <a:lumMod val="50000"/>
                    </a:schemeClr>
                  </a:solidFill>
                  <a:latin typeface="Calibri" pitchFamily="34" charset="0"/>
                  <a:cs typeface="Calibri" panose="020F0502020204030204" pitchFamily="34" charset="0"/>
                </a:rPr>
                <a:t> </a:t>
              </a:r>
              <a:r>
                <a:rPr lang="en-US" sz="4241" b="1" baseline="0" dirty="0">
                  <a:solidFill>
                    <a:schemeClr val="bg1">
                      <a:lumMod val="50000"/>
                    </a:schemeClr>
                  </a:solidFill>
                  <a:latin typeface="Calibri" pitchFamily="34" charset="0"/>
                  <a:cs typeface="Calibri" panose="020F0502020204030204" pitchFamily="34" charset="0"/>
                </a:rPr>
                <a:t>www.genigraphics.com</a:t>
              </a:r>
              <a:r>
                <a:rPr lang="en-US" sz="4241"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delivery as fast as next business day within the US and Canada. </a:t>
              </a:r>
            </a:p>
            <a:p>
              <a:pPr lvl="0">
                <a:spcBef>
                  <a:spcPts val="0"/>
                </a:spcBef>
                <a:spcAft>
                  <a:spcPts val="1613"/>
                </a:spcAft>
              </a:pPr>
              <a:r>
                <a:rPr lang="en-US" sz="4241"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241"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241" baseline="0" dirty="0">
                  <a:solidFill>
                    <a:schemeClr val="bg1">
                      <a:lumMod val="50000"/>
                    </a:schemeClr>
                  </a:solidFill>
                  <a:latin typeface="Calibri" pitchFamily="34" charset="0"/>
                  <a:cs typeface="Calibri" panose="020F0502020204030204" pitchFamily="34" charset="0"/>
                </a:rPr>
                <a:t>US and Canada:  1-800-790-4001</a:t>
              </a:r>
            </a:p>
            <a:p>
              <a:pPr lvl="0" algn="ctr">
                <a:spcBef>
                  <a:spcPts val="0"/>
                </a:spcBef>
                <a:spcAft>
                  <a:spcPts val="0"/>
                </a:spcAft>
              </a:pPr>
              <a:r>
                <a:rPr lang="en-US" sz="4241" baseline="0" dirty="0">
                  <a:solidFill>
                    <a:schemeClr val="bg1">
                      <a:lumMod val="50000"/>
                    </a:schemeClr>
                  </a:solidFill>
                  <a:latin typeface="Calibri" pitchFamily="34" charset="0"/>
                  <a:cs typeface="Calibri" panose="020F0502020204030204" pitchFamily="34" charset="0"/>
                </a:rPr>
                <a:t>International: +(1) 913-441-1410</a:t>
              </a:r>
              <a:br>
                <a:rPr lang="en-US" sz="4241" baseline="0" dirty="0">
                  <a:solidFill>
                    <a:schemeClr val="bg1">
                      <a:lumMod val="50000"/>
                    </a:schemeClr>
                  </a:solidFill>
                  <a:latin typeface="Calibri" pitchFamily="34" charset="0"/>
                  <a:cs typeface="Calibri" panose="020F0502020204030204" pitchFamily="34" charset="0"/>
                </a:rPr>
              </a:br>
              <a:r>
                <a:rPr lang="en-US" sz="4241"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110" dirty="0">
                  <a:solidFill>
                    <a:schemeClr val="bg1">
                      <a:lumMod val="50000"/>
                    </a:schemeClr>
                  </a:solidFill>
                  <a:latin typeface="Calibri" pitchFamily="34" charset="0"/>
                  <a:cs typeface="Calibri" panose="020F0502020204030204" pitchFamily="34" charset="0"/>
                </a:rPr>
                <a:t/>
              </a:r>
              <a:br>
                <a:rPr lang="en-US" sz="3110" dirty="0">
                  <a:solidFill>
                    <a:schemeClr val="bg1">
                      <a:lumMod val="50000"/>
                    </a:schemeClr>
                  </a:solidFill>
                  <a:latin typeface="Calibri" pitchFamily="34" charset="0"/>
                  <a:cs typeface="Calibri" panose="020F0502020204030204" pitchFamily="34" charset="0"/>
                </a:rPr>
              </a:br>
              <a:r>
                <a:rPr lang="en-US" sz="311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8425085"/>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39241" y="30062364"/>
            <a:ext cx="3744825" cy="131502"/>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16" y="1212095"/>
            <a:ext cx="19256693" cy="5044546"/>
          </a:xfrm>
          <a:prstGeom prst="rect">
            <a:avLst/>
          </a:prstGeom>
        </p:spPr>
        <p:txBody>
          <a:bodyPr vert="horz" lIns="417456" tIns="208727" rIns="417456" bIns="208727" rtlCol="0" anchor="ctr">
            <a:normAutofit/>
          </a:bodyPr>
          <a:lstStyle/>
          <a:p>
            <a:r>
              <a:rPr lang="en-US" dirty="0"/>
              <a:t>Click to edit Master title style</a:t>
            </a:r>
          </a:p>
        </p:txBody>
      </p:sp>
      <p:sp>
        <p:nvSpPr>
          <p:cNvPr id="3" name="Text Placeholder 2"/>
          <p:cNvSpPr>
            <a:spLocks noGrp="1"/>
          </p:cNvSpPr>
          <p:nvPr>
            <p:ph type="body" idx="1"/>
          </p:nvPr>
        </p:nvSpPr>
        <p:spPr>
          <a:xfrm>
            <a:off x="1069816" y="7062367"/>
            <a:ext cx="19256693" cy="19975002"/>
          </a:xfrm>
          <a:prstGeom prst="rect">
            <a:avLst/>
          </a:prstGeom>
        </p:spPr>
        <p:txBody>
          <a:bodyPr vert="horz" lIns="417456" tIns="208727" rIns="417456" bIns="2087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9816" y="28053283"/>
            <a:ext cx="4992476" cy="1611452"/>
          </a:xfrm>
          <a:prstGeom prst="rect">
            <a:avLst/>
          </a:prstGeom>
        </p:spPr>
        <p:txBody>
          <a:bodyPr vert="horz" lIns="417456" tIns="208727" rIns="417456" bIns="208727" rtlCol="0" anchor="ctr"/>
          <a:lstStyle>
            <a:lvl1pPr algn="l">
              <a:defRPr sz="3888">
                <a:solidFill>
                  <a:schemeClr val="tx1">
                    <a:tint val="75000"/>
                  </a:schemeClr>
                </a:solidFill>
              </a:defRPr>
            </a:lvl1pPr>
          </a:lstStyle>
          <a:p>
            <a:fld id="{985D6BDF-9D0E-4E2B-85B8-D8F4790360C9}" type="datetimeFigureOut">
              <a:rPr lang="en-US" smtClean="0"/>
              <a:t>8/25/2023</a:t>
            </a:fld>
            <a:endParaRPr lang="en-US" dirty="0"/>
          </a:p>
        </p:txBody>
      </p:sp>
      <p:sp>
        <p:nvSpPr>
          <p:cNvPr id="5" name="Footer Placeholder 4"/>
          <p:cNvSpPr>
            <a:spLocks noGrp="1"/>
          </p:cNvSpPr>
          <p:nvPr>
            <p:ph type="ftr" sz="quarter" idx="3"/>
          </p:nvPr>
        </p:nvSpPr>
        <p:spPr>
          <a:xfrm>
            <a:off x="7310411" y="28053283"/>
            <a:ext cx="6775503" cy="1611452"/>
          </a:xfrm>
          <a:prstGeom prst="rect">
            <a:avLst/>
          </a:prstGeom>
        </p:spPr>
        <p:txBody>
          <a:bodyPr vert="horz" lIns="417456" tIns="208727" rIns="417456" bIns="208727" rtlCol="0" anchor="ctr"/>
          <a:lstStyle>
            <a:lvl1pPr algn="ctr">
              <a:defRPr sz="38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334033" y="28053283"/>
            <a:ext cx="4992476" cy="1611452"/>
          </a:xfrm>
          <a:prstGeom prst="rect">
            <a:avLst/>
          </a:prstGeom>
        </p:spPr>
        <p:txBody>
          <a:bodyPr vert="horz" lIns="417456" tIns="208727" rIns="417456" bIns="208727" rtlCol="0" anchor="ctr"/>
          <a:lstStyle>
            <a:lvl1pPr algn="r">
              <a:defRPr sz="3888">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2950994" rtl="0" eaLnBrk="1" latinLnBrk="0" hangingPunct="1">
        <a:spcBef>
          <a:spcPct val="0"/>
        </a:spcBef>
        <a:buNone/>
        <a:defRPr sz="5372" kern="1200">
          <a:solidFill>
            <a:schemeClr val="tx1"/>
          </a:solidFill>
          <a:latin typeface="+mj-lt"/>
          <a:ea typeface="+mj-ea"/>
          <a:cs typeface="+mj-cs"/>
        </a:defRPr>
      </a:lvl1pPr>
    </p:titleStyle>
    <p:bodyStyle>
      <a:lvl1pPr marL="307395"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1pPr>
      <a:lvl2pPr marL="614790"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2pPr>
      <a:lvl3pPr marL="922186"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3pPr>
      <a:lvl4pPr marL="1229580"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4pPr>
      <a:lvl5pPr marL="1536976"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5pPr>
      <a:lvl6pPr marL="8115233" indent="-737748" algn="l" defTabSz="2950994" rtl="0" eaLnBrk="1" latinLnBrk="0" hangingPunct="1">
        <a:spcBef>
          <a:spcPct val="20000"/>
        </a:spcBef>
        <a:buFont typeface="Arial" pitchFamily="34" charset="0"/>
        <a:buChar char="•"/>
        <a:defRPr sz="6433" kern="1200">
          <a:solidFill>
            <a:schemeClr val="tx1"/>
          </a:solidFill>
          <a:latin typeface="+mn-lt"/>
          <a:ea typeface="+mn-ea"/>
          <a:cs typeface="+mn-cs"/>
        </a:defRPr>
      </a:lvl6pPr>
      <a:lvl7pPr marL="9590729" indent="-737748" algn="l" defTabSz="2950994" rtl="0" eaLnBrk="1" latinLnBrk="0" hangingPunct="1">
        <a:spcBef>
          <a:spcPct val="20000"/>
        </a:spcBef>
        <a:buFont typeface="Arial" pitchFamily="34" charset="0"/>
        <a:buChar char="•"/>
        <a:defRPr sz="6433" kern="1200">
          <a:solidFill>
            <a:schemeClr val="tx1"/>
          </a:solidFill>
          <a:latin typeface="+mn-lt"/>
          <a:ea typeface="+mn-ea"/>
          <a:cs typeface="+mn-cs"/>
        </a:defRPr>
      </a:lvl7pPr>
      <a:lvl8pPr marL="11066226" indent="-737748" algn="l" defTabSz="2950994" rtl="0" eaLnBrk="1" latinLnBrk="0" hangingPunct="1">
        <a:spcBef>
          <a:spcPct val="20000"/>
        </a:spcBef>
        <a:buFont typeface="Arial" pitchFamily="34" charset="0"/>
        <a:buChar char="•"/>
        <a:defRPr sz="6433" kern="1200">
          <a:solidFill>
            <a:schemeClr val="tx1"/>
          </a:solidFill>
          <a:latin typeface="+mn-lt"/>
          <a:ea typeface="+mn-ea"/>
          <a:cs typeface="+mn-cs"/>
        </a:defRPr>
      </a:lvl8pPr>
      <a:lvl9pPr marL="12541723" indent="-737748" algn="l" defTabSz="2950994" rtl="0" eaLnBrk="1" latinLnBrk="0" hangingPunct="1">
        <a:spcBef>
          <a:spcPct val="20000"/>
        </a:spcBef>
        <a:buFont typeface="Arial" pitchFamily="34" charset="0"/>
        <a:buChar char="•"/>
        <a:defRPr sz="6433" kern="1200">
          <a:solidFill>
            <a:schemeClr val="tx1"/>
          </a:solidFill>
          <a:latin typeface="+mn-lt"/>
          <a:ea typeface="+mn-ea"/>
          <a:cs typeface="+mn-cs"/>
        </a:defRPr>
      </a:lvl9pPr>
    </p:bodyStyle>
    <p:otherStyle>
      <a:defPPr>
        <a:defRPr lang="en-US"/>
      </a:defPPr>
      <a:lvl1pPr marL="0" algn="l" defTabSz="2950994" rtl="0" eaLnBrk="1" latinLnBrk="0" hangingPunct="1">
        <a:defRPr sz="5797" kern="1200">
          <a:solidFill>
            <a:schemeClr val="tx1"/>
          </a:solidFill>
          <a:latin typeface="+mn-lt"/>
          <a:ea typeface="+mn-ea"/>
          <a:cs typeface="+mn-cs"/>
        </a:defRPr>
      </a:lvl1pPr>
      <a:lvl2pPr marL="1475497" algn="l" defTabSz="2950994" rtl="0" eaLnBrk="1" latinLnBrk="0" hangingPunct="1">
        <a:defRPr sz="5797" kern="1200">
          <a:solidFill>
            <a:schemeClr val="tx1"/>
          </a:solidFill>
          <a:latin typeface="+mn-lt"/>
          <a:ea typeface="+mn-ea"/>
          <a:cs typeface="+mn-cs"/>
        </a:defRPr>
      </a:lvl2pPr>
      <a:lvl3pPr marL="2950994" algn="l" defTabSz="2950994" rtl="0" eaLnBrk="1" latinLnBrk="0" hangingPunct="1">
        <a:defRPr sz="5797" kern="1200">
          <a:solidFill>
            <a:schemeClr val="tx1"/>
          </a:solidFill>
          <a:latin typeface="+mn-lt"/>
          <a:ea typeface="+mn-ea"/>
          <a:cs typeface="+mn-cs"/>
        </a:defRPr>
      </a:lvl3pPr>
      <a:lvl4pPr marL="4426490" algn="l" defTabSz="2950994" rtl="0" eaLnBrk="1" latinLnBrk="0" hangingPunct="1">
        <a:defRPr sz="5797" kern="1200">
          <a:solidFill>
            <a:schemeClr val="tx1"/>
          </a:solidFill>
          <a:latin typeface="+mn-lt"/>
          <a:ea typeface="+mn-ea"/>
          <a:cs typeface="+mn-cs"/>
        </a:defRPr>
      </a:lvl4pPr>
      <a:lvl5pPr marL="5901988" algn="l" defTabSz="2950994" rtl="0" eaLnBrk="1" latinLnBrk="0" hangingPunct="1">
        <a:defRPr sz="5797" kern="1200">
          <a:solidFill>
            <a:schemeClr val="tx1"/>
          </a:solidFill>
          <a:latin typeface="+mn-lt"/>
          <a:ea typeface="+mn-ea"/>
          <a:cs typeface="+mn-cs"/>
        </a:defRPr>
      </a:lvl5pPr>
      <a:lvl6pPr marL="7377484" algn="l" defTabSz="2950994" rtl="0" eaLnBrk="1" latinLnBrk="0" hangingPunct="1">
        <a:defRPr sz="5797" kern="1200">
          <a:solidFill>
            <a:schemeClr val="tx1"/>
          </a:solidFill>
          <a:latin typeface="+mn-lt"/>
          <a:ea typeface="+mn-ea"/>
          <a:cs typeface="+mn-cs"/>
        </a:defRPr>
      </a:lvl6pPr>
      <a:lvl7pPr marL="8852981" algn="l" defTabSz="2950994" rtl="0" eaLnBrk="1" latinLnBrk="0" hangingPunct="1">
        <a:defRPr sz="5797" kern="1200">
          <a:solidFill>
            <a:schemeClr val="tx1"/>
          </a:solidFill>
          <a:latin typeface="+mn-lt"/>
          <a:ea typeface="+mn-ea"/>
          <a:cs typeface="+mn-cs"/>
        </a:defRPr>
      </a:lvl7pPr>
      <a:lvl8pPr marL="10328478" algn="l" defTabSz="2950994" rtl="0" eaLnBrk="1" latinLnBrk="0" hangingPunct="1">
        <a:defRPr sz="5797" kern="1200">
          <a:solidFill>
            <a:schemeClr val="tx1"/>
          </a:solidFill>
          <a:latin typeface="+mn-lt"/>
          <a:ea typeface="+mn-ea"/>
          <a:cs typeface="+mn-cs"/>
        </a:defRPr>
      </a:lvl8pPr>
      <a:lvl9pPr marL="11803975" algn="l" defTabSz="2950994" rtl="0" eaLnBrk="1" latinLnBrk="0" hangingPunct="1">
        <a:defRPr sz="57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chart" Target="../charts/chart1.xml"/><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564786" y="1675766"/>
            <a:ext cx="20308461" cy="144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2960" tIns="307401" rIns="122960" bIns="307401"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5372" b="1" dirty="0">
                <a:solidFill>
                  <a:schemeClr val="accent3">
                    <a:lumMod val="20000"/>
                    <a:lumOff val="80000"/>
                  </a:schemeClr>
                </a:solidFill>
                <a:latin typeface="+mn-lt"/>
              </a:rPr>
              <a:t>Replace This Text With Your Title</a:t>
            </a:r>
          </a:p>
        </p:txBody>
      </p:sp>
      <p:sp>
        <p:nvSpPr>
          <p:cNvPr id="5" name="Text Box 123"/>
          <p:cNvSpPr txBox="1">
            <a:spLocks noChangeArrowheads="1"/>
          </p:cNvSpPr>
          <p:nvPr/>
        </p:nvSpPr>
        <p:spPr bwMode="auto">
          <a:xfrm>
            <a:off x="543933" y="3134082"/>
            <a:ext cx="20308460"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960" tIns="122960" rIns="122960" bIns="12296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de-DE" sz="2000" dirty="0">
                <a:solidFill>
                  <a:schemeClr val="accent3">
                    <a:lumMod val="20000"/>
                    <a:lumOff val="80000"/>
                  </a:schemeClr>
                </a:solidFill>
                <a:latin typeface="+mn-lt"/>
              </a:rPr>
              <a:t>Prof. Dr. </a:t>
            </a:r>
            <a:r>
              <a:rPr lang="en-US" sz="2000" dirty="0" smtClean="0">
                <a:solidFill>
                  <a:schemeClr val="accent3">
                    <a:lumMod val="20000"/>
                    <a:lumOff val="80000"/>
                  </a:schemeClr>
                </a:solidFill>
                <a:latin typeface="+mn-lt"/>
              </a:rPr>
              <a:t>Your name </a:t>
            </a:r>
            <a:r>
              <a:rPr lang="en-US" sz="2000" baseline="30000" dirty="0" smtClean="0">
                <a:solidFill>
                  <a:schemeClr val="accent3">
                    <a:lumMod val="20000"/>
                    <a:lumOff val="80000"/>
                  </a:schemeClr>
                </a:solidFill>
                <a:latin typeface="+mn-lt"/>
              </a:rPr>
              <a:t>1</a:t>
            </a:r>
            <a:r>
              <a:rPr lang="en-US" sz="2000" dirty="0">
                <a:solidFill>
                  <a:schemeClr val="accent3">
                    <a:lumMod val="20000"/>
                    <a:lumOff val="80000"/>
                  </a:schemeClr>
                </a:solidFill>
                <a:latin typeface="+mn-lt"/>
              </a:rPr>
              <a:t>; </a:t>
            </a:r>
            <a:r>
              <a:rPr lang="de-DE" sz="2000" dirty="0" smtClean="0">
                <a:solidFill>
                  <a:schemeClr val="accent3">
                    <a:lumMod val="20000"/>
                    <a:lumOff val="80000"/>
                  </a:schemeClr>
                </a:solidFill>
                <a:latin typeface="+mn-lt"/>
              </a:rPr>
              <a:t>Dr</a:t>
            </a:r>
            <a:r>
              <a:rPr lang="de-DE" sz="2000" dirty="0">
                <a:solidFill>
                  <a:schemeClr val="accent3">
                    <a:lumMod val="20000"/>
                    <a:lumOff val="80000"/>
                  </a:schemeClr>
                </a:solidFill>
                <a:latin typeface="+mn-lt"/>
              </a:rPr>
              <a:t>. </a:t>
            </a:r>
            <a:r>
              <a:rPr lang="en-US" sz="2000" dirty="0" smtClean="0">
                <a:solidFill>
                  <a:schemeClr val="accent3">
                    <a:lumMod val="20000"/>
                    <a:lumOff val="80000"/>
                  </a:schemeClr>
                </a:solidFill>
                <a:latin typeface="+mn-lt"/>
              </a:rPr>
              <a:t>Your</a:t>
            </a:r>
            <a:r>
              <a:rPr lang="de-DE" sz="2000" dirty="0" smtClean="0">
                <a:solidFill>
                  <a:schemeClr val="accent3">
                    <a:lumMod val="20000"/>
                    <a:lumOff val="80000"/>
                  </a:schemeClr>
                </a:solidFill>
                <a:latin typeface="+mn-lt"/>
              </a:rPr>
              <a:t> </a:t>
            </a:r>
            <a:r>
              <a:rPr lang="en-US" sz="2000" dirty="0" smtClean="0">
                <a:solidFill>
                  <a:schemeClr val="accent3">
                    <a:lumMod val="20000"/>
                    <a:lumOff val="80000"/>
                  </a:schemeClr>
                </a:solidFill>
                <a:latin typeface="+mn-lt"/>
              </a:rPr>
              <a:t>name</a:t>
            </a:r>
            <a:r>
              <a:rPr lang="de-DE" sz="2000" dirty="0" smtClean="0">
                <a:solidFill>
                  <a:schemeClr val="accent3">
                    <a:lumMod val="20000"/>
                    <a:lumOff val="80000"/>
                  </a:schemeClr>
                </a:solidFill>
                <a:latin typeface="+mn-lt"/>
              </a:rPr>
              <a:t> </a:t>
            </a:r>
            <a:r>
              <a:rPr lang="en-US" sz="2000" baseline="30000" dirty="0" smtClean="0">
                <a:solidFill>
                  <a:schemeClr val="accent3">
                    <a:lumMod val="20000"/>
                    <a:lumOff val="80000"/>
                  </a:schemeClr>
                </a:solidFill>
                <a:latin typeface="+mn-lt"/>
              </a:rPr>
              <a:t>2</a:t>
            </a:r>
            <a:r>
              <a:rPr lang="en-US" sz="2000" dirty="0" smtClean="0">
                <a:solidFill>
                  <a:schemeClr val="accent3">
                    <a:lumMod val="20000"/>
                    <a:lumOff val="80000"/>
                  </a:schemeClr>
                </a:solidFill>
                <a:latin typeface="+mn-lt"/>
              </a:rPr>
              <a:t>;</a:t>
            </a:r>
            <a:r>
              <a:rPr lang="de-DE" sz="2000" dirty="0" smtClean="0">
                <a:solidFill>
                  <a:schemeClr val="accent3">
                    <a:lumMod val="20000"/>
                    <a:lumOff val="80000"/>
                  </a:schemeClr>
                </a:solidFill>
                <a:latin typeface="+mn-lt"/>
              </a:rPr>
              <a:t> </a:t>
            </a:r>
            <a:r>
              <a:rPr lang="en-US" sz="2000" dirty="0" smtClean="0">
                <a:solidFill>
                  <a:schemeClr val="accent3">
                    <a:lumMod val="20000"/>
                    <a:lumOff val="80000"/>
                  </a:schemeClr>
                </a:solidFill>
                <a:latin typeface="+mn-lt"/>
              </a:rPr>
              <a:t>Your</a:t>
            </a:r>
            <a:r>
              <a:rPr lang="de-DE" sz="2000" dirty="0" smtClean="0">
                <a:solidFill>
                  <a:schemeClr val="accent3">
                    <a:lumMod val="20000"/>
                    <a:lumOff val="80000"/>
                  </a:schemeClr>
                </a:solidFill>
                <a:latin typeface="+mn-lt"/>
              </a:rPr>
              <a:t> </a:t>
            </a:r>
            <a:r>
              <a:rPr lang="en-US" sz="2000" dirty="0" smtClean="0">
                <a:solidFill>
                  <a:schemeClr val="accent3">
                    <a:lumMod val="20000"/>
                    <a:lumOff val="80000"/>
                  </a:schemeClr>
                </a:solidFill>
                <a:latin typeface="+mn-lt"/>
              </a:rPr>
              <a:t>name</a:t>
            </a:r>
            <a:r>
              <a:rPr lang="de-DE" sz="2000" dirty="0" smtClean="0">
                <a:solidFill>
                  <a:schemeClr val="accent3">
                    <a:lumMod val="20000"/>
                    <a:lumOff val="80000"/>
                  </a:schemeClr>
                </a:solidFill>
                <a:latin typeface="+mn-lt"/>
              </a:rPr>
              <a:t> </a:t>
            </a:r>
            <a:r>
              <a:rPr lang="en-US" sz="2000" baseline="30000" dirty="0" smtClean="0">
                <a:solidFill>
                  <a:schemeClr val="accent3">
                    <a:lumMod val="20000"/>
                    <a:lumOff val="80000"/>
                  </a:schemeClr>
                </a:solidFill>
                <a:latin typeface="+mn-lt"/>
              </a:rPr>
              <a:t>3                 </a:t>
            </a:r>
            <a:endParaRPr lang="en-US" sz="2000" baseline="30000" dirty="0">
              <a:solidFill>
                <a:schemeClr val="accent3">
                  <a:lumMod val="20000"/>
                  <a:lumOff val="80000"/>
                </a:schemeClr>
              </a:solidFill>
              <a:latin typeface="+mn-lt"/>
            </a:endParaRPr>
          </a:p>
          <a:p>
            <a:pPr algn="ctr" eaLnBrk="1" hangingPunct="1"/>
            <a:r>
              <a:rPr lang="en-US" sz="2000" baseline="30000" dirty="0">
                <a:solidFill>
                  <a:schemeClr val="accent3">
                    <a:lumMod val="20000"/>
                    <a:lumOff val="80000"/>
                  </a:schemeClr>
                </a:solidFill>
                <a:latin typeface="+mn-lt"/>
              </a:rPr>
              <a:t>1</a:t>
            </a:r>
            <a:r>
              <a:rPr lang="en-US" sz="2000" dirty="0">
                <a:solidFill>
                  <a:schemeClr val="accent3">
                    <a:lumMod val="20000"/>
                    <a:lumOff val="80000"/>
                  </a:schemeClr>
                </a:solidFill>
                <a:latin typeface="+mn-lt"/>
              </a:rPr>
              <a:t>University of Mosul; </a:t>
            </a:r>
            <a:r>
              <a:rPr lang="en-US" sz="2000" baseline="30000" dirty="0">
                <a:solidFill>
                  <a:schemeClr val="accent3">
                    <a:lumMod val="20000"/>
                    <a:lumOff val="80000"/>
                  </a:schemeClr>
                </a:solidFill>
                <a:latin typeface="+mn-lt"/>
              </a:rPr>
              <a:t>2</a:t>
            </a:r>
            <a:r>
              <a:rPr lang="en-US" sz="2000" dirty="0">
                <a:solidFill>
                  <a:schemeClr val="accent3">
                    <a:lumMod val="20000"/>
                    <a:lumOff val="80000"/>
                  </a:schemeClr>
                </a:solidFill>
                <a:latin typeface="+mn-lt"/>
              </a:rPr>
              <a:t>University of Graz; </a:t>
            </a:r>
            <a:r>
              <a:rPr lang="en-US" sz="2000" baseline="30000" dirty="0">
                <a:solidFill>
                  <a:schemeClr val="accent3">
                    <a:lumMod val="20000"/>
                    <a:lumOff val="80000"/>
                  </a:schemeClr>
                </a:solidFill>
                <a:latin typeface="+mn-lt"/>
              </a:rPr>
              <a:t>3 </a:t>
            </a:r>
            <a:r>
              <a:rPr lang="en-US" sz="2000" dirty="0">
                <a:solidFill>
                  <a:schemeClr val="accent3">
                    <a:lumMod val="20000"/>
                    <a:lumOff val="80000"/>
                  </a:schemeClr>
                </a:solidFill>
                <a:latin typeface="+mn-lt"/>
              </a:rPr>
              <a:t>TU Dortmund University </a:t>
            </a:r>
          </a:p>
        </p:txBody>
      </p:sp>
      <p:sp>
        <p:nvSpPr>
          <p:cNvPr id="27" name="TextBox 26"/>
          <p:cNvSpPr txBox="1"/>
          <p:nvPr/>
        </p:nvSpPr>
        <p:spPr>
          <a:xfrm>
            <a:off x="11082349" y="26506577"/>
            <a:ext cx="2356310" cy="649485"/>
          </a:xfrm>
          <a:prstGeom prst="rect">
            <a:avLst/>
          </a:prstGeom>
          <a:noFill/>
        </p:spPr>
        <p:txBody>
          <a:bodyPr wrap="none" lIns="61480" tIns="30740" rIns="61480" bIns="30740" rtlCol="0">
            <a:spAutoFit/>
          </a:bodyPr>
          <a:lstStyle/>
          <a:p>
            <a:r>
              <a:rPr lang="en-US" sz="3817" b="1" dirty="0"/>
              <a:t>References</a:t>
            </a:r>
          </a:p>
        </p:txBody>
      </p:sp>
      <p:sp>
        <p:nvSpPr>
          <p:cNvPr id="10" name="Text Box 189"/>
          <p:cNvSpPr txBox="1">
            <a:spLocks noChangeArrowheads="1"/>
          </p:cNvSpPr>
          <p:nvPr/>
        </p:nvSpPr>
        <p:spPr bwMode="auto">
          <a:xfrm>
            <a:off x="1188685" y="5049706"/>
            <a:ext cx="5943423" cy="5796635"/>
          </a:xfrm>
          <a:prstGeom prst="rect">
            <a:avLst/>
          </a:prstGeom>
          <a:solidFill>
            <a:schemeClr val="bg1"/>
          </a:solidFill>
          <a:ln w="12700">
            <a:noFill/>
          </a:ln>
          <a:effectLst/>
        </p:spPr>
        <p:txBody>
          <a:bodyPr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Abstract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p:txBody>
      </p:sp>
      <p:sp>
        <p:nvSpPr>
          <p:cNvPr id="32" name="Rectangle 31"/>
          <p:cNvSpPr/>
          <p:nvPr/>
        </p:nvSpPr>
        <p:spPr>
          <a:xfrm>
            <a:off x="1188685" y="4419459"/>
            <a:ext cx="5943423"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Abstract</a:t>
            </a:r>
          </a:p>
        </p:txBody>
      </p:sp>
      <p:sp>
        <p:nvSpPr>
          <p:cNvPr id="15" name="Text Box 194"/>
          <p:cNvSpPr txBox="1">
            <a:spLocks noChangeArrowheads="1"/>
          </p:cNvSpPr>
          <p:nvPr/>
        </p:nvSpPr>
        <p:spPr bwMode="auto">
          <a:xfrm>
            <a:off x="7726451" y="12297532"/>
            <a:ext cx="5943423" cy="7428492"/>
          </a:xfrm>
          <a:prstGeom prst="rect">
            <a:avLst/>
          </a:prstGeom>
          <a:solidFill>
            <a:schemeClr val="bg1"/>
          </a:solidFill>
          <a:ln w="12700">
            <a:noFill/>
          </a:ln>
          <a:effectLst/>
        </p:spPr>
        <p:txBody>
          <a:bodyPr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Results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a:p>
            <a:pPr eaLnBrk="1" hangingPunct="1"/>
            <a:endParaRPr lang="en-US" sz="2121" dirty="0">
              <a:latin typeface="Calibri" pitchFamily="34" charset="0"/>
            </a:endParaRPr>
          </a:p>
          <a:p>
            <a:pPr eaLnBrk="1" hangingPunct="1"/>
            <a:r>
              <a:rPr lang="en-US" sz="2121" dirty="0">
                <a:latin typeface="Calibri" pitchFamily="34" charset="0"/>
              </a:rPr>
              <a:t>Speaking of Results, yours will look better if you remember to run a spell-check on your poster! After you’ve added your content click on </a:t>
            </a:r>
            <a:r>
              <a:rPr lang="en-US" sz="2121" b="1" dirty="0">
                <a:latin typeface="Calibri" pitchFamily="34" charset="0"/>
              </a:rPr>
              <a:t>Review</a:t>
            </a:r>
            <a:r>
              <a:rPr lang="en-US" sz="2121" dirty="0">
                <a:latin typeface="Calibri" pitchFamily="34" charset="0"/>
              </a:rPr>
              <a:t>, </a:t>
            </a:r>
            <a:r>
              <a:rPr lang="en-US" sz="2121" b="1" dirty="0">
                <a:latin typeface="Calibri" pitchFamily="34" charset="0"/>
              </a:rPr>
              <a:t>Spelling</a:t>
            </a:r>
            <a:r>
              <a:rPr lang="en-US" sz="2121" dirty="0">
                <a:latin typeface="Calibri" pitchFamily="34" charset="0"/>
              </a:rPr>
              <a:t>, or press F7.</a:t>
            </a:r>
          </a:p>
        </p:txBody>
      </p:sp>
      <p:sp>
        <p:nvSpPr>
          <p:cNvPr id="33" name="Rectangle 32"/>
          <p:cNvSpPr/>
          <p:nvPr/>
        </p:nvSpPr>
        <p:spPr>
          <a:xfrm>
            <a:off x="1188685" y="11667286"/>
            <a:ext cx="5943423"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Introduction</a:t>
            </a:r>
          </a:p>
        </p:txBody>
      </p:sp>
      <p:sp>
        <p:nvSpPr>
          <p:cNvPr id="13" name="Text Box 192"/>
          <p:cNvSpPr txBox="1">
            <a:spLocks noChangeArrowheads="1"/>
          </p:cNvSpPr>
          <p:nvPr/>
        </p:nvSpPr>
        <p:spPr bwMode="auto">
          <a:xfrm>
            <a:off x="7726451" y="5049706"/>
            <a:ext cx="5943423" cy="6123007"/>
          </a:xfrm>
          <a:prstGeom prst="rect">
            <a:avLst/>
          </a:prstGeom>
          <a:solidFill>
            <a:schemeClr val="bg1"/>
          </a:solidFill>
          <a:ln w="12700">
            <a:noFill/>
          </a:ln>
          <a:effectLst/>
        </p:spPr>
        <p:txBody>
          <a:bodyPr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Methods and Materials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a:p>
            <a:pPr eaLnBrk="1" hangingPunct="1"/>
            <a:endParaRPr lang="en-US" sz="2121" dirty="0">
              <a:latin typeface="Calibri" pitchFamily="34" charset="0"/>
            </a:endParaRPr>
          </a:p>
        </p:txBody>
      </p:sp>
      <p:sp>
        <p:nvSpPr>
          <p:cNvPr id="34" name="Rectangle 33"/>
          <p:cNvSpPr/>
          <p:nvPr/>
        </p:nvSpPr>
        <p:spPr>
          <a:xfrm>
            <a:off x="7726451" y="4419459"/>
            <a:ext cx="5943423"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Methods and Materials</a:t>
            </a:r>
          </a:p>
        </p:txBody>
      </p:sp>
      <p:sp>
        <p:nvSpPr>
          <p:cNvPr id="12" name="Text Box 191"/>
          <p:cNvSpPr txBox="1">
            <a:spLocks noChangeArrowheads="1"/>
          </p:cNvSpPr>
          <p:nvPr/>
        </p:nvSpPr>
        <p:spPr bwMode="auto">
          <a:xfrm>
            <a:off x="14264217" y="12297532"/>
            <a:ext cx="5943423" cy="5796635"/>
          </a:xfrm>
          <a:prstGeom prst="rect">
            <a:avLst/>
          </a:prstGeom>
          <a:solidFill>
            <a:schemeClr val="bg1"/>
          </a:solidFill>
          <a:ln w="12700">
            <a:noFill/>
          </a:ln>
          <a:effectLst/>
        </p:spPr>
        <p:txBody>
          <a:bodyPr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Discussion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p:txBody>
      </p:sp>
      <p:sp>
        <p:nvSpPr>
          <p:cNvPr id="35" name="Rectangle 34"/>
          <p:cNvSpPr/>
          <p:nvPr/>
        </p:nvSpPr>
        <p:spPr>
          <a:xfrm>
            <a:off x="14264217" y="11667286"/>
            <a:ext cx="5943423"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Discussion</a:t>
            </a:r>
          </a:p>
        </p:txBody>
      </p:sp>
      <p:sp>
        <p:nvSpPr>
          <p:cNvPr id="14" name="Text Box 193"/>
          <p:cNvSpPr txBox="1">
            <a:spLocks noChangeArrowheads="1"/>
          </p:cNvSpPr>
          <p:nvPr/>
        </p:nvSpPr>
        <p:spPr bwMode="auto">
          <a:xfrm>
            <a:off x="14264217" y="19545358"/>
            <a:ext cx="5943423" cy="5796635"/>
          </a:xfrm>
          <a:prstGeom prst="rect">
            <a:avLst/>
          </a:prstGeom>
          <a:solidFill>
            <a:schemeClr val="bg1"/>
          </a:solidFill>
          <a:ln w="12700">
            <a:noFill/>
          </a:ln>
          <a:effectLst/>
        </p:spPr>
        <p:txBody>
          <a:bodyPr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Conclusions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p:txBody>
      </p:sp>
      <p:sp>
        <p:nvSpPr>
          <p:cNvPr id="36" name="Rectangle 35"/>
          <p:cNvSpPr/>
          <p:nvPr/>
        </p:nvSpPr>
        <p:spPr>
          <a:xfrm>
            <a:off x="14264217" y="18915112"/>
            <a:ext cx="5943423"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Conclusions</a:t>
            </a:r>
          </a:p>
        </p:txBody>
      </p:sp>
      <p:graphicFrame>
        <p:nvGraphicFramePr>
          <p:cNvPr id="44" name="Content Placeholder 114" descr="Sample table with 4 columns, 7 rows." title="Sample Table"/>
          <p:cNvGraphicFramePr>
            <a:graphicFrameLocks/>
          </p:cNvGraphicFramePr>
          <p:nvPr>
            <p:extLst>
              <p:ext uri="{D42A27DB-BD31-4B8C-83A1-F6EECF244321}">
                <p14:modId xmlns:p14="http://schemas.microsoft.com/office/powerpoint/2010/main" val="1763839099"/>
              </p:ext>
            </p:extLst>
          </p:nvPr>
        </p:nvGraphicFramePr>
        <p:xfrm>
          <a:off x="7747305" y="21000668"/>
          <a:ext cx="5943424" cy="4569278"/>
        </p:xfrm>
        <a:graphic>
          <a:graphicData uri="http://schemas.openxmlformats.org/drawingml/2006/table">
            <a:tbl>
              <a:tblPr firstRow="1" bandRow="1">
                <a:tableStyleId>{F5AB1C69-6EDB-4FF4-983F-18BD219EF322}</a:tableStyleId>
              </a:tblPr>
              <a:tblGrid>
                <a:gridCol w="1485856">
                  <a:extLst>
                    <a:ext uri="{9D8B030D-6E8A-4147-A177-3AD203B41FA5}">
                      <a16:colId xmlns:a16="http://schemas.microsoft.com/office/drawing/2014/main" val="20000"/>
                    </a:ext>
                  </a:extLst>
                </a:gridCol>
                <a:gridCol w="1485856">
                  <a:extLst>
                    <a:ext uri="{9D8B030D-6E8A-4147-A177-3AD203B41FA5}">
                      <a16:colId xmlns:a16="http://schemas.microsoft.com/office/drawing/2014/main" val="20001"/>
                    </a:ext>
                  </a:extLst>
                </a:gridCol>
                <a:gridCol w="1485856">
                  <a:extLst>
                    <a:ext uri="{9D8B030D-6E8A-4147-A177-3AD203B41FA5}">
                      <a16:colId xmlns:a16="http://schemas.microsoft.com/office/drawing/2014/main" val="20002"/>
                    </a:ext>
                  </a:extLst>
                </a:gridCol>
                <a:gridCol w="1485856">
                  <a:extLst>
                    <a:ext uri="{9D8B030D-6E8A-4147-A177-3AD203B41FA5}">
                      <a16:colId xmlns:a16="http://schemas.microsoft.com/office/drawing/2014/main" val="20003"/>
                    </a:ext>
                  </a:extLst>
                </a:gridCol>
              </a:tblGrid>
              <a:tr h="652754">
                <a:tc>
                  <a:txBody>
                    <a:bodyPr/>
                    <a:lstStyle/>
                    <a:p>
                      <a:endParaRPr lang="en-US" sz="2200" dirty="0"/>
                    </a:p>
                  </a:txBody>
                  <a:tcPr marL="59434" marR="59434" marT="31512" marB="31512" anchor="ctr">
                    <a:solidFill>
                      <a:schemeClr val="accent1">
                        <a:lumMod val="75000"/>
                      </a:schemeClr>
                    </a:solidFill>
                  </a:tcPr>
                </a:tc>
                <a:tc>
                  <a:txBody>
                    <a:bodyPr/>
                    <a:lstStyle/>
                    <a:p>
                      <a:pPr algn="ctr"/>
                      <a:r>
                        <a:rPr lang="en-US" sz="2200" dirty="0"/>
                        <a:t>Heading</a:t>
                      </a:r>
                    </a:p>
                  </a:txBody>
                  <a:tcPr marL="59434" marR="59434" marT="31512" marB="31512" anchor="ctr">
                    <a:solidFill>
                      <a:schemeClr val="accent1">
                        <a:lumMod val="75000"/>
                      </a:schemeClr>
                    </a:solidFill>
                  </a:tcPr>
                </a:tc>
                <a:tc>
                  <a:txBody>
                    <a:bodyPr/>
                    <a:lstStyle/>
                    <a:p>
                      <a:pPr algn="ctr"/>
                      <a:r>
                        <a:rPr lang="en-US" sz="2200" dirty="0"/>
                        <a:t>Heading</a:t>
                      </a:r>
                    </a:p>
                  </a:txBody>
                  <a:tcPr marL="59434" marR="59434" marT="31512" marB="31512" anchor="ctr">
                    <a:solidFill>
                      <a:schemeClr val="accent1">
                        <a:lumMod val="75000"/>
                      </a:schemeClr>
                    </a:solidFill>
                  </a:tcPr>
                </a:tc>
                <a:tc>
                  <a:txBody>
                    <a:bodyPr/>
                    <a:lstStyle/>
                    <a:p>
                      <a:pPr algn="ctr"/>
                      <a:r>
                        <a:rPr lang="en-US" sz="2200" dirty="0"/>
                        <a:t>Heading</a:t>
                      </a:r>
                    </a:p>
                  </a:txBody>
                  <a:tcPr marL="59434" marR="59434" marT="31512" marB="31512" anchor="ctr">
                    <a:solidFill>
                      <a:schemeClr val="accent1">
                        <a:lumMod val="75000"/>
                      </a:schemeClr>
                    </a:solidFill>
                  </a:tcPr>
                </a:tc>
                <a:extLst>
                  <a:ext uri="{0D108BD9-81ED-4DB2-BD59-A6C34878D82A}">
                    <a16:rowId xmlns:a16="http://schemas.microsoft.com/office/drawing/2014/main" val="10000"/>
                  </a:ext>
                </a:extLst>
              </a:tr>
              <a:tr h="652754">
                <a:tc>
                  <a:txBody>
                    <a:bodyPr/>
                    <a:lstStyle/>
                    <a:p>
                      <a:r>
                        <a:rPr lang="en-US" sz="2200" dirty="0"/>
                        <a:t>Item</a:t>
                      </a:r>
                    </a:p>
                  </a:txBody>
                  <a:tcPr marL="59434" marR="59434" marT="31512" marB="31512" anchor="ctr"/>
                </a:tc>
                <a:tc>
                  <a:txBody>
                    <a:bodyPr/>
                    <a:lstStyle/>
                    <a:p>
                      <a:pPr algn="ctr"/>
                      <a:r>
                        <a:rPr lang="en-US" sz="2200" dirty="0"/>
                        <a:t>800</a:t>
                      </a:r>
                    </a:p>
                  </a:txBody>
                  <a:tcPr marL="59434" marR="59434" marT="31512" marB="31512" anchor="ctr"/>
                </a:tc>
                <a:tc>
                  <a:txBody>
                    <a:bodyPr/>
                    <a:lstStyle/>
                    <a:p>
                      <a:pPr algn="ctr"/>
                      <a:r>
                        <a:rPr lang="en-US" sz="2200" dirty="0"/>
                        <a:t>790</a:t>
                      </a:r>
                    </a:p>
                  </a:txBody>
                  <a:tcPr marL="59434" marR="59434" marT="31512" marB="31512" anchor="ctr"/>
                </a:tc>
                <a:tc>
                  <a:txBody>
                    <a:bodyPr/>
                    <a:lstStyle/>
                    <a:p>
                      <a:pPr algn="ctr"/>
                      <a:r>
                        <a:rPr lang="en-US" sz="2200" dirty="0"/>
                        <a:t>4001</a:t>
                      </a:r>
                    </a:p>
                  </a:txBody>
                  <a:tcPr marL="59434" marR="59434" marT="31512" marB="31512" anchor="ctr"/>
                </a:tc>
                <a:extLst>
                  <a:ext uri="{0D108BD9-81ED-4DB2-BD59-A6C34878D82A}">
                    <a16:rowId xmlns:a16="http://schemas.microsoft.com/office/drawing/2014/main" val="10001"/>
                  </a:ext>
                </a:extLst>
              </a:tr>
              <a:tr h="652754">
                <a:tc>
                  <a:txBody>
                    <a:bodyPr/>
                    <a:lstStyle/>
                    <a:p>
                      <a:r>
                        <a:rPr lang="en-US" sz="2200" dirty="0"/>
                        <a:t>Item</a:t>
                      </a:r>
                    </a:p>
                  </a:txBody>
                  <a:tcPr marL="59434" marR="59434" marT="31512" marB="31512" anchor="ctr"/>
                </a:tc>
                <a:tc>
                  <a:txBody>
                    <a:bodyPr/>
                    <a:lstStyle/>
                    <a:p>
                      <a:pPr algn="ctr"/>
                      <a:r>
                        <a:rPr lang="en-US" sz="2200" dirty="0"/>
                        <a:t>356</a:t>
                      </a:r>
                    </a:p>
                  </a:txBody>
                  <a:tcPr marL="59434" marR="59434" marT="31512" marB="31512" anchor="ctr"/>
                </a:tc>
                <a:tc>
                  <a:txBody>
                    <a:bodyPr/>
                    <a:lstStyle/>
                    <a:p>
                      <a:pPr algn="ctr"/>
                      <a:r>
                        <a:rPr lang="en-US" sz="2200" dirty="0"/>
                        <a:t>856</a:t>
                      </a:r>
                    </a:p>
                  </a:txBody>
                  <a:tcPr marL="59434" marR="59434" marT="31512" marB="31512" anchor="ctr"/>
                </a:tc>
                <a:tc>
                  <a:txBody>
                    <a:bodyPr/>
                    <a:lstStyle/>
                    <a:p>
                      <a:pPr algn="ctr"/>
                      <a:r>
                        <a:rPr lang="en-US" sz="2200" dirty="0"/>
                        <a:t>290</a:t>
                      </a:r>
                    </a:p>
                  </a:txBody>
                  <a:tcPr marL="59434" marR="59434" marT="31512" marB="31512" anchor="ctr"/>
                </a:tc>
                <a:extLst>
                  <a:ext uri="{0D108BD9-81ED-4DB2-BD59-A6C34878D82A}">
                    <a16:rowId xmlns:a16="http://schemas.microsoft.com/office/drawing/2014/main" val="10002"/>
                  </a:ext>
                </a:extLst>
              </a:tr>
              <a:tr h="652754">
                <a:tc>
                  <a:txBody>
                    <a:bodyPr/>
                    <a:lstStyle/>
                    <a:p>
                      <a:r>
                        <a:rPr lang="en-US" sz="2200" dirty="0"/>
                        <a:t>Item</a:t>
                      </a:r>
                    </a:p>
                  </a:txBody>
                  <a:tcPr marL="59434" marR="59434" marT="31512" marB="31512" anchor="ctr"/>
                </a:tc>
                <a:tc>
                  <a:txBody>
                    <a:bodyPr/>
                    <a:lstStyle/>
                    <a:p>
                      <a:pPr algn="ctr"/>
                      <a:r>
                        <a:rPr lang="en-US" sz="2200" dirty="0"/>
                        <a:t>228</a:t>
                      </a:r>
                    </a:p>
                  </a:txBody>
                  <a:tcPr marL="59434" marR="59434" marT="31512" marB="31512" anchor="ctr"/>
                </a:tc>
                <a:tc>
                  <a:txBody>
                    <a:bodyPr/>
                    <a:lstStyle/>
                    <a:p>
                      <a:pPr algn="ctr"/>
                      <a:r>
                        <a:rPr lang="en-US" sz="2200" dirty="0"/>
                        <a:t>134</a:t>
                      </a:r>
                    </a:p>
                  </a:txBody>
                  <a:tcPr marL="59434" marR="59434" marT="31512" marB="31512" anchor="ctr"/>
                </a:tc>
                <a:tc>
                  <a:txBody>
                    <a:bodyPr/>
                    <a:lstStyle/>
                    <a:p>
                      <a:pPr algn="ctr"/>
                      <a:r>
                        <a:rPr lang="en-US" sz="2200" dirty="0"/>
                        <a:t>238</a:t>
                      </a:r>
                    </a:p>
                  </a:txBody>
                  <a:tcPr marL="59434" marR="59434" marT="31512" marB="31512" anchor="ctr"/>
                </a:tc>
                <a:extLst>
                  <a:ext uri="{0D108BD9-81ED-4DB2-BD59-A6C34878D82A}">
                    <a16:rowId xmlns:a16="http://schemas.microsoft.com/office/drawing/2014/main" val="10003"/>
                  </a:ext>
                </a:extLst>
              </a:tr>
              <a:tr h="652754">
                <a:tc>
                  <a:txBody>
                    <a:bodyPr/>
                    <a:lstStyle/>
                    <a:p>
                      <a:r>
                        <a:rPr lang="en-US" sz="2200" dirty="0"/>
                        <a:t>Item</a:t>
                      </a:r>
                    </a:p>
                  </a:txBody>
                  <a:tcPr marL="59434" marR="59434" marT="31512" marB="31512" anchor="ctr"/>
                </a:tc>
                <a:tc>
                  <a:txBody>
                    <a:bodyPr/>
                    <a:lstStyle/>
                    <a:p>
                      <a:pPr algn="ctr"/>
                      <a:r>
                        <a:rPr lang="en-US" sz="2200" dirty="0"/>
                        <a:t>954</a:t>
                      </a:r>
                    </a:p>
                  </a:txBody>
                  <a:tcPr marL="59434" marR="59434" marT="31512" marB="31512" anchor="ctr"/>
                </a:tc>
                <a:tc>
                  <a:txBody>
                    <a:bodyPr/>
                    <a:lstStyle/>
                    <a:p>
                      <a:pPr algn="ctr"/>
                      <a:r>
                        <a:rPr lang="en-US" sz="2200" dirty="0"/>
                        <a:t>875</a:t>
                      </a:r>
                    </a:p>
                  </a:txBody>
                  <a:tcPr marL="59434" marR="59434" marT="31512" marB="31512" anchor="ctr"/>
                </a:tc>
                <a:tc>
                  <a:txBody>
                    <a:bodyPr/>
                    <a:lstStyle/>
                    <a:p>
                      <a:pPr algn="ctr"/>
                      <a:r>
                        <a:rPr lang="en-US" sz="2200" dirty="0"/>
                        <a:t>976</a:t>
                      </a:r>
                    </a:p>
                  </a:txBody>
                  <a:tcPr marL="59434" marR="59434" marT="31512" marB="31512" anchor="ctr"/>
                </a:tc>
                <a:extLst>
                  <a:ext uri="{0D108BD9-81ED-4DB2-BD59-A6C34878D82A}">
                    <a16:rowId xmlns:a16="http://schemas.microsoft.com/office/drawing/2014/main" val="10004"/>
                  </a:ext>
                </a:extLst>
              </a:tr>
              <a:tr h="652754">
                <a:tc>
                  <a:txBody>
                    <a:bodyPr/>
                    <a:lstStyle/>
                    <a:p>
                      <a:r>
                        <a:rPr lang="en-US" sz="2200" dirty="0"/>
                        <a:t>Item</a:t>
                      </a:r>
                    </a:p>
                  </a:txBody>
                  <a:tcPr marL="59434" marR="59434" marT="31512" marB="31512" anchor="ctr"/>
                </a:tc>
                <a:tc>
                  <a:txBody>
                    <a:bodyPr/>
                    <a:lstStyle/>
                    <a:p>
                      <a:pPr algn="ctr"/>
                      <a:r>
                        <a:rPr lang="en-US" sz="2200" dirty="0"/>
                        <a:t>324</a:t>
                      </a:r>
                    </a:p>
                  </a:txBody>
                  <a:tcPr marL="59434" marR="59434" marT="31512" marB="31512" anchor="ctr"/>
                </a:tc>
                <a:tc>
                  <a:txBody>
                    <a:bodyPr/>
                    <a:lstStyle/>
                    <a:p>
                      <a:pPr algn="ctr"/>
                      <a:r>
                        <a:rPr lang="en-US" sz="2200" dirty="0"/>
                        <a:t>325</a:t>
                      </a:r>
                    </a:p>
                  </a:txBody>
                  <a:tcPr marL="59434" marR="59434" marT="31512" marB="31512" anchor="ctr"/>
                </a:tc>
                <a:tc>
                  <a:txBody>
                    <a:bodyPr/>
                    <a:lstStyle/>
                    <a:p>
                      <a:pPr algn="ctr"/>
                      <a:r>
                        <a:rPr lang="en-US" sz="2200" dirty="0"/>
                        <a:t>301</a:t>
                      </a:r>
                    </a:p>
                  </a:txBody>
                  <a:tcPr marL="59434" marR="59434" marT="31512" marB="31512" anchor="ctr"/>
                </a:tc>
                <a:extLst>
                  <a:ext uri="{0D108BD9-81ED-4DB2-BD59-A6C34878D82A}">
                    <a16:rowId xmlns:a16="http://schemas.microsoft.com/office/drawing/2014/main" val="10005"/>
                  </a:ext>
                </a:extLst>
              </a:tr>
              <a:tr h="652754">
                <a:tc>
                  <a:txBody>
                    <a:bodyPr/>
                    <a:lstStyle/>
                    <a:p>
                      <a:r>
                        <a:rPr lang="en-US" sz="2200" dirty="0"/>
                        <a:t>Item</a:t>
                      </a:r>
                    </a:p>
                  </a:txBody>
                  <a:tcPr marL="59434" marR="59434" marT="31512" marB="31512" anchor="ctr"/>
                </a:tc>
                <a:tc>
                  <a:txBody>
                    <a:bodyPr/>
                    <a:lstStyle/>
                    <a:p>
                      <a:pPr algn="ctr"/>
                      <a:r>
                        <a:rPr lang="en-US" sz="2200" dirty="0"/>
                        <a:t>199</a:t>
                      </a:r>
                    </a:p>
                  </a:txBody>
                  <a:tcPr marL="59434" marR="59434" marT="31512" marB="31512" anchor="ctr"/>
                </a:tc>
                <a:tc>
                  <a:txBody>
                    <a:bodyPr/>
                    <a:lstStyle/>
                    <a:p>
                      <a:pPr algn="ctr"/>
                      <a:r>
                        <a:rPr lang="en-US" sz="2200" dirty="0"/>
                        <a:t>137</a:t>
                      </a:r>
                    </a:p>
                  </a:txBody>
                  <a:tcPr marL="59434" marR="59434" marT="31512" marB="31512" anchor="ctr"/>
                </a:tc>
                <a:tc>
                  <a:txBody>
                    <a:bodyPr/>
                    <a:lstStyle/>
                    <a:p>
                      <a:pPr algn="ctr"/>
                      <a:r>
                        <a:rPr lang="en-US" sz="2200" dirty="0"/>
                        <a:t>186</a:t>
                      </a:r>
                    </a:p>
                  </a:txBody>
                  <a:tcPr marL="59434" marR="59434" marT="31512" marB="31512" anchor="ct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11" name="Text Box 190"/>
              <p:cNvSpPr txBox="1">
                <a:spLocks noChangeArrowheads="1"/>
              </p:cNvSpPr>
              <p:nvPr/>
            </p:nvSpPr>
            <p:spPr bwMode="auto">
              <a:xfrm>
                <a:off x="1188685" y="12297532"/>
                <a:ext cx="5943423" cy="10714200"/>
              </a:xfrm>
              <a:prstGeom prst="rect">
                <a:avLst/>
              </a:prstGeom>
              <a:solidFill>
                <a:schemeClr val="bg1"/>
              </a:solidFill>
              <a:ln w="12700">
                <a:noFill/>
              </a:ln>
              <a:effectLst/>
            </p:spPr>
            <p:txBody>
              <a:bodyPr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b="1" dirty="0">
                    <a:latin typeface="+mn-lt"/>
                  </a:rPr>
                  <a:t>Genigraphics®</a:t>
                </a:r>
                <a:r>
                  <a:rPr lang="en-US" sz="2121" dirty="0">
                    <a:latin typeface="+mn-lt"/>
                  </a:rPr>
                  <a:t> has provided this template to assist in preparation of a medical or scientific research poster. The dimensions are set to A0 international paper size (46.8” high by 33.1” wide) but prints can be scaled up or down in size to any dimension with the same aspect ratio. For example, if you order an A1 poster (33.1” high by 23.4” wide) using this template, we will print the file at 70.6% of its original size. </a:t>
                </a:r>
                <a:r>
                  <a:rPr lang="en-US" sz="2121" b="1" dirty="0">
                    <a:latin typeface="+mn-lt"/>
                  </a:rPr>
                  <a:t>The most critical factor is that your template and poster dimensions must be proportional:</a:t>
                </a:r>
              </a:p>
              <a:p>
                <a:pPr eaLnBrk="1" hangingPunct="1"/>
                <a:endParaRPr lang="en-US" sz="2121"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2121" b="1" i="1">
                              <a:latin typeface="Cambria Math" panose="02040503050406030204" pitchFamily="18" charset="0"/>
                            </a:rPr>
                          </m:ctrlPr>
                        </m:boxPr>
                        <m:e>
                          <m:f>
                            <m:fPr>
                              <m:ctrlPr>
                                <a:rPr lang="en-US" sz="2121" b="1" i="1">
                                  <a:latin typeface="Cambria Math" panose="02040503050406030204" pitchFamily="18" charset="0"/>
                                </a:rPr>
                              </m:ctrlPr>
                            </m:fPr>
                            <m:num>
                              <m:r>
                                <a:rPr lang="en-US" sz="2121" b="1" i="1">
                                  <a:latin typeface="Cambria Math"/>
                                </a:rPr>
                                <m:t>𝒕𝒆𝒎𝒑𝒍𝒂𝒕𝒆</m:t>
                              </m:r>
                              <m:r>
                                <a:rPr lang="en-US" sz="2121" b="1" i="1">
                                  <a:latin typeface="Cambria Math"/>
                                </a:rPr>
                                <m:t> </m:t>
                              </m:r>
                              <m:r>
                                <a:rPr lang="en-US" sz="2121" b="1" i="1">
                                  <a:latin typeface="Cambria Math"/>
                                </a:rPr>
                                <m:t>𝒉𝒆𝒊𝒈𝒉𝒕</m:t>
                              </m:r>
                            </m:num>
                            <m:den>
                              <m:r>
                                <a:rPr lang="en-US" sz="2121" b="1" i="1">
                                  <a:latin typeface="Cambria Math"/>
                                </a:rPr>
                                <m:t>𝒕𝒆𝒎𝒑𝒍𝒂𝒕𝒆</m:t>
                              </m:r>
                              <m:r>
                                <a:rPr lang="en-US" sz="2121" b="1" i="1">
                                  <a:latin typeface="Cambria Math"/>
                                </a:rPr>
                                <m:t> </m:t>
                              </m:r>
                              <m:r>
                                <a:rPr lang="en-US" sz="2121" b="1" i="1">
                                  <a:latin typeface="Cambria Math"/>
                                </a:rPr>
                                <m:t>𝒘𝒊𝒅𝒕𝒉</m:t>
                              </m:r>
                            </m:den>
                          </m:f>
                        </m:e>
                      </m:box>
                      <m:r>
                        <a:rPr lang="en-US" sz="2121" b="1" i="1">
                          <a:latin typeface="Cambria Math"/>
                        </a:rPr>
                        <m:t> = </m:t>
                      </m:r>
                      <m:box>
                        <m:boxPr>
                          <m:ctrlPr>
                            <a:rPr lang="en-US" sz="2121" b="1" i="1">
                              <a:latin typeface="Cambria Math" panose="02040503050406030204" pitchFamily="18" charset="0"/>
                            </a:rPr>
                          </m:ctrlPr>
                        </m:boxPr>
                        <m:e>
                          <m:f>
                            <m:fPr>
                              <m:ctrlPr>
                                <a:rPr lang="en-US" sz="2121" b="1" i="1">
                                  <a:latin typeface="Cambria Math" panose="02040503050406030204" pitchFamily="18" charset="0"/>
                                </a:rPr>
                              </m:ctrlPr>
                            </m:fPr>
                            <m:num>
                              <m:r>
                                <a:rPr lang="en-US" sz="2121" b="1" i="1">
                                  <a:latin typeface="Cambria Math"/>
                                </a:rPr>
                                <m:t>𝒅𝒆𝒔𝒊𝒓𝒆𝒅</m:t>
                              </m:r>
                              <m:r>
                                <a:rPr lang="en-US" sz="2121" b="1" i="1">
                                  <a:latin typeface="Cambria Math"/>
                                </a:rPr>
                                <m:t> </m:t>
                              </m:r>
                              <m:r>
                                <a:rPr lang="en-US" sz="2121" b="1" i="1">
                                  <a:latin typeface="Cambria Math"/>
                                </a:rPr>
                                <m:t>𝒑𝒓𝒊𝒏𝒕</m:t>
                              </m:r>
                              <m:r>
                                <a:rPr lang="en-US" sz="2121" b="1" i="1">
                                  <a:latin typeface="Cambria Math"/>
                                </a:rPr>
                                <m:t> </m:t>
                              </m:r>
                              <m:r>
                                <a:rPr lang="en-US" sz="2121" b="1" i="1">
                                  <a:latin typeface="Cambria Math"/>
                                </a:rPr>
                                <m:t>𝒉𝒆𝒊𝒈𝒉𝒕</m:t>
                              </m:r>
                            </m:num>
                            <m:den>
                              <m:r>
                                <a:rPr lang="en-US" sz="2121" b="1" i="1">
                                  <a:latin typeface="Cambria Math"/>
                                </a:rPr>
                                <m:t>𝒅𝒆𝒔𝒊𝒓𝒆𝒅</m:t>
                              </m:r>
                              <m:r>
                                <a:rPr lang="en-US" sz="2121" b="1" i="1">
                                  <a:latin typeface="Cambria Math"/>
                                </a:rPr>
                                <m:t> </m:t>
                              </m:r>
                              <m:r>
                                <a:rPr lang="en-US" sz="2121" b="1" i="1">
                                  <a:latin typeface="Cambria Math"/>
                                </a:rPr>
                                <m:t>𝒑𝒓𝒊𝒏𝒕</m:t>
                              </m:r>
                              <m:r>
                                <a:rPr lang="en-US" sz="2121" b="1" i="1">
                                  <a:latin typeface="Cambria Math"/>
                                </a:rPr>
                                <m:t> </m:t>
                              </m:r>
                              <m:r>
                                <a:rPr lang="en-US" sz="2121" b="1" i="1">
                                  <a:latin typeface="Cambria Math"/>
                                </a:rPr>
                                <m:t>𝒘𝒊𝒅𝒕𝒉</m:t>
                              </m:r>
                            </m:den>
                          </m:f>
                        </m:e>
                      </m:box>
                    </m:oMath>
                  </m:oMathPara>
                </a14:m>
                <a:endParaRPr lang="en-US" sz="2121" b="1" dirty="0">
                  <a:latin typeface="+mn-lt"/>
                </a:endParaRPr>
              </a:p>
              <a:p>
                <a:pPr eaLnBrk="1" hangingPunct="1"/>
                <a:endParaRPr lang="en-US" sz="2121" dirty="0">
                  <a:latin typeface="+mn-lt"/>
                </a:endParaRPr>
              </a:p>
              <a:p>
                <a:pPr eaLnBrk="1" hangingPunct="1"/>
                <a:r>
                  <a:rPr lang="en-US" sz="2121" dirty="0">
                    <a:latin typeface="+mn-lt"/>
                  </a:rPr>
                  <a:t>Order your poster from Genigraphics and we will perform a free design review and advise you if we see anything that may be a concern for printing. We’ll even help tidy things up.</a:t>
                </a:r>
              </a:p>
              <a:p>
                <a:pPr eaLnBrk="1" hangingPunct="1"/>
                <a:endParaRPr lang="en-US" sz="2121" dirty="0">
                  <a:latin typeface="+mn-lt"/>
                </a:endParaRPr>
              </a:p>
              <a:p>
                <a:pPr eaLnBrk="1" hangingPunct="1"/>
                <a:r>
                  <a:rPr lang="en-US" sz="2121"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xmlns="">
          <p:sp>
            <p:nvSpPr>
              <p:cNvPr id="11" name="Text Box 190"/>
              <p:cNvSpPr txBox="1">
                <a:spLocks noRot="1" noChangeAspect="1" noMove="1" noResize="1" noEditPoints="1" noAdjustHandles="1" noChangeArrowheads="1" noChangeShapeType="1" noTextEdit="1"/>
              </p:cNvSpPr>
              <p:nvPr/>
            </p:nvSpPr>
            <p:spPr bwMode="auto">
              <a:xfrm>
                <a:off x="1188685" y="12297532"/>
                <a:ext cx="5943423" cy="10714200"/>
              </a:xfrm>
              <a:prstGeom prst="rect">
                <a:avLst/>
              </a:prstGeom>
              <a:blipFill>
                <a:blip r:embed="rId2"/>
                <a:stretch>
                  <a:fillRect l="-718" r="-1333"/>
                </a:stretch>
              </a:blipFill>
              <a:ln w="12700">
                <a:noFill/>
              </a:ln>
              <a:effectLst/>
            </p:spPr>
            <p:txBody>
              <a:bodyPr/>
              <a:lstStyle/>
              <a:p>
                <a:r>
                  <a:rPr lang="en-US">
                    <a:noFill/>
                  </a:rPr>
                  <a:t> </a:t>
                </a:r>
              </a:p>
            </p:txBody>
          </p:sp>
        </mc:Fallback>
      </mc:AlternateContent>
      <p:sp>
        <p:nvSpPr>
          <p:cNvPr id="45" name="Rectangle 44"/>
          <p:cNvSpPr/>
          <p:nvPr/>
        </p:nvSpPr>
        <p:spPr>
          <a:xfrm>
            <a:off x="7726451" y="11667286"/>
            <a:ext cx="5943423"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Results</a:t>
            </a:r>
          </a:p>
        </p:txBody>
      </p:sp>
      <p:pic>
        <p:nvPicPr>
          <p:cNvPr id="49" name="Picture 178"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09" y="23326832"/>
            <a:ext cx="2674541" cy="1890737"/>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0" name="Picture 179"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493" y="23326832"/>
            <a:ext cx="2674541" cy="18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0"/>
          <p:cNvSpPr txBox="1">
            <a:spLocks noChangeArrowheads="1"/>
          </p:cNvSpPr>
          <p:nvPr/>
        </p:nvSpPr>
        <p:spPr bwMode="auto">
          <a:xfrm>
            <a:off x="1209611" y="25372054"/>
            <a:ext cx="2746482" cy="32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80" tIns="30740" rIns="61480" bIns="3074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697" b="1" dirty="0">
                <a:latin typeface="Calibri" pitchFamily="34" charset="0"/>
              </a:rPr>
              <a:t>Figure 1.</a:t>
            </a:r>
            <a:r>
              <a:rPr lang="en-US" sz="1697" dirty="0">
                <a:latin typeface="Calibri" pitchFamily="34" charset="0"/>
              </a:rPr>
              <a:t> Label in 24pt Calibri.</a:t>
            </a:r>
          </a:p>
        </p:txBody>
      </p:sp>
      <p:sp>
        <p:nvSpPr>
          <p:cNvPr id="52" name="Text Box 181"/>
          <p:cNvSpPr txBox="1">
            <a:spLocks noChangeArrowheads="1"/>
          </p:cNvSpPr>
          <p:nvPr/>
        </p:nvSpPr>
        <p:spPr bwMode="auto">
          <a:xfrm>
            <a:off x="4478493" y="25372054"/>
            <a:ext cx="2746482" cy="32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80" tIns="30740" rIns="61480" bIns="3074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697" b="1" dirty="0">
                <a:latin typeface="Calibri" pitchFamily="34" charset="0"/>
              </a:rPr>
              <a:t>Figure 2.</a:t>
            </a:r>
            <a:r>
              <a:rPr lang="en-US" sz="1697" dirty="0">
                <a:latin typeface="Calibri" pitchFamily="34" charset="0"/>
              </a:rPr>
              <a:t> Label in 24pt Calibri.</a:t>
            </a:r>
          </a:p>
        </p:txBody>
      </p:sp>
      <p:sp>
        <p:nvSpPr>
          <p:cNvPr id="53" name="Text Box 180"/>
          <p:cNvSpPr txBox="1">
            <a:spLocks noChangeArrowheads="1"/>
          </p:cNvSpPr>
          <p:nvPr/>
        </p:nvSpPr>
        <p:spPr bwMode="auto">
          <a:xfrm>
            <a:off x="7621676" y="20592690"/>
            <a:ext cx="2668319" cy="32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80" tIns="30740" rIns="61480" bIns="3074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1697" b="1" dirty="0">
                <a:latin typeface="Calibri" pitchFamily="34" charset="0"/>
              </a:rPr>
              <a:t>Table 1.</a:t>
            </a:r>
            <a:r>
              <a:rPr lang="en-US" sz="1697" dirty="0">
                <a:latin typeface="Calibri" pitchFamily="34" charset="0"/>
              </a:rPr>
              <a:t> Label in 24pt Calibri.</a:t>
            </a:r>
          </a:p>
        </p:txBody>
      </p:sp>
      <p:graphicFrame>
        <p:nvGraphicFramePr>
          <p:cNvPr id="3" name="Chart 2"/>
          <p:cNvGraphicFramePr/>
          <p:nvPr>
            <p:extLst>
              <p:ext uri="{D42A27DB-BD31-4B8C-83A1-F6EECF244321}">
                <p14:modId xmlns:p14="http://schemas.microsoft.com/office/powerpoint/2010/main" val="179898658"/>
              </p:ext>
            </p:extLst>
          </p:nvPr>
        </p:nvGraphicFramePr>
        <p:xfrm>
          <a:off x="14287525" y="4734583"/>
          <a:ext cx="5943423" cy="5709297"/>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 Box 180"/>
          <p:cNvSpPr txBox="1">
            <a:spLocks noChangeArrowheads="1"/>
          </p:cNvSpPr>
          <p:nvPr/>
        </p:nvSpPr>
        <p:spPr bwMode="auto">
          <a:xfrm>
            <a:off x="14166571" y="10721918"/>
            <a:ext cx="2683196" cy="32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80" tIns="30740" rIns="61480" bIns="3074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1697" b="1" dirty="0">
                <a:latin typeface="Calibri" pitchFamily="34" charset="0"/>
              </a:rPr>
              <a:t>Chart 1.</a:t>
            </a:r>
            <a:r>
              <a:rPr lang="en-US" sz="1697" dirty="0">
                <a:latin typeface="Calibri" pitchFamily="34" charset="0"/>
              </a:rPr>
              <a:t> Label in 24pt Calibri.</a:t>
            </a:r>
          </a:p>
        </p:txBody>
      </p:sp>
      <p:pic>
        <p:nvPicPr>
          <p:cNvPr id="6" name="Picture 5" descr="A close-up of a sign&#10;&#10;Description automatically generated">
            <a:extLst>
              <a:ext uri="{FF2B5EF4-FFF2-40B4-BE49-F238E27FC236}">
                <a16:creationId xmlns:a16="http://schemas.microsoft.com/office/drawing/2014/main" id="{166BC9C2-C14B-0492-E837-F38E884F46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9689" y="28464000"/>
            <a:ext cx="2191036" cy="1578488"/>
          </a:xfrm>
          <a:prstGeom prst="rect">
            <a:avLst/>
          </a:prstGeom>
        </p:spPr>
      </p:pic>
      <p:pic>
        <p:nvPicPr>
          <p:cNvPr id="18" name="Picture 17" descr="A green logo with a black background&#10;&#10;Description automatically generated">
            <a:extLst>
              <a:ext uri="{FF2B5EF4-FFF2-40B4-BE49-F238E27FC236}">
                <a16:creationId xmlns:a16="http://schemas.microsoft.com/office/drawing/2014/main" id="{44F52A92-4605-6A8C-C68D-B2C3B13931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1552" y="28152718"/>
            <a:ext cx="2656873" cy="2106817"/>
          </a:xfrm>
          <a:prstGeom prst="rect">
            <a:avLst/>
          </a:prstGeom>
        </p:spPr>
      </p:pic>
      <p:pic>
        <p:nvPicPr>
          <p:cNvPr id="20" name="Picture 19" descr="A blue circle with white text&#10;&#10;Description automatically generated">
            <a:extLst>
              <a:ext uri="{FF2B5EF4-FFF2-40B4-BE49-F238E27FC236}">
                <a16:creationId xmlns:a16="http://schemas.microsoft.com/office/drawing/2014/main" id="{94C1F289-A5D4-DD0D-6503-07DEA6A41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78337" y="28347007"/>
            <a:ext cx="1782204" cy="1779234"/>
          </a:xfrm>
          <a:prstGeom prst="rect">
            <a:avLst/>
          </a:prstGeom>
        </p:spPr>
      </p:pic>
      <p:pic>
        <p:nvPicPr>
          <p:cNvPr id="22" name="Picture 21" descr="A yellow and black rectangular object with black text&#10;&#10;Description automatically generated">
            <a:extLst>
              <a:ext uri="{FF2B5EF4-FFF2-40B4-BE49-F238E27FC236}">
                <a16:creationId xmlns:a16="http://schemas.microsoft.com/office/drawing/2014/main" id="{B72437E1-1E5F-E16B-F0BE-BCC147110C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76731" y="28394074"/>
            <a:ext cx="1975346" cy="1700046"/>
          </a:xfrm>
          <a:prstGeom prst="rect">
            <a:avLst/>
          </a:prstGeom>
        </p:spPr>
      </p:pic>
      <p:pic>
        <p:nvPicPr>
          <p:cNvPr id="38" name="Picture 37" descr="A logo of a university&#10;&#10;Description automatically generated">
            <a:extLst>
              <a:ext uri="{FF2B5EF4-FFF2-40B4-BE49-F238E27FC236}">
                <a16:creationId xmlns:a16="http://schemas.microsoft.com/office/drawing/2014/main" id="{B3C3D0D1-5B94-3232-1ACE-B7A047C8C9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932" y="28313633"/>
            <a:ext cx="1887191" cy="1860929"/>
          </a:xfrm>
          <a:prstGeom prst="rect">
            <a:avLst/>
          </a:prstGeom>
        </p:spPr>
      </p:pic>
      <p:pic>
        <p:nvPicPr>
          <p:cNvPr id="48" name="Picture 47" descr="A black background with a black square&#10;&#10;Description automatically generated with medium confidence">
            <a:extLst>
              <a:ext uri="{FF2B5EF4-FFF2-40B4-BE49-F238E27FC236}">
                <a16:creationId xmlns:a16="http://schemas.microsoft.com/office/drawing/2014/main" id="{ACA32156-D0BB-B0E9-1794-617D0F297A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89704" y="28281747"/>
            <a:ext cx="5062689" cy="1779234"/>
          </a:xfrm>
          <a:prstGeom prst="rect">
            <a:avLst/>
          </a:prstGeom>
        </p:spPr>
      </p:pic>
      <p:sp>
        <p:nvSpPr>
          <p:cNvPr id="54" name="TextBox 53">
            <a:extLst>
              <a:ext uri="{FF2B5EF4-FFF2-40B4-BE49-F238E27FC236}">
                <a16:creationId xmlns:a16="http://schemas.microsoft.com/office/drawing/2014/main" id="{3CE9F09B-DA63-895C-12B5-8B0A0FC4D3C0}"/>
              </a:ext>
            </a:extLst>
          </p:cNvPr>
          <p:cNvSpPr txBox="1"/>
          <p:nvPr/>
        </p:nvSpPr>
        <p:spPr>
          <a:xfrm>
            <a:off x="11106616" y="27141432"/>
            <a:ext cx="10069637" cy="1259010"/>
          </a:xfrm>
          <a:prstGeom prst="rect">
            <a:avLst/>
          </a:prstGeom>
          <a:noFill/>
        </p:spPr>
        <p:txBody>
          <a:bodyPr wrap="square" lIns="61480" tIns="61480" rIns="61480" bIns="61480" numCol="1" spcCol="434850" rtlCol="0">
            <a:noAutofit/>
          </a:bodyPr>
          <a:lstStyle/>
          <a:p>
            <a:pPr marL="307395" indent="-307395">
              <a:buFont typeface="+mj-lt"/>
              <a:buAutoNum type="arabicPeriod"/>
            </a:pPr>
            <a:r>
              <a:rPr lang="en-US" sz="1131" dirty="0"/>
              <a:t> </a:t>
            </a:r>
          </a:p>
          <a:p>
            <a:pPr marL="307395" indent="-307395">
              <a:buFont typeface="+mj-lt"/>
              <a:buAutoNum type="arabicPeriod"/>
            </a:pPr>
            <a:r>
              <a:rPr lang="en-US" sz="1131" dirty="0"/>
              <a:t>  </a:t>
            </a:r>
          </a:p>
          <a:p>
            <a:pPr marL="307395" indent="-307395">
              <a:buFont typeface="+mj-lt"/>
              <a:buAutoNum type="arabicPeriod"/>
            </a:pPr>
            <a:r>
              <a:rPr lang="en-US" sz="1131" dirty="0"/>
              <a:t> </a:t>
            </a:r>
          </a:p>
          <a:p>
            <a:pPr marL="307395" indent="-307395">
              <a:buFont typeface="+mj-lt"/>
              <a:buAutoNum type="arabicPeriod"/>
            </a:pPr>
            <a:r>
              <a:rPr lang="en-US" sz="1131" dirty="0"/>
              <a:t> </a:t>
            </a:r>
          </a:p>
          <a:p>
            <a:pPr marL="307395" indent="-307395">
              <a:buFont typeface="+mj-lt"/>
              <a:buAutoNum type="arabicPeriod"/>
            </a:pPr>
            <a:r>
              <a:rPr lang="en-US" sz="1131" dirty="0"/>
              <a:t>  </a:t>
            </a:r>
          </a:p>
          <a:p>
            <a:pPr marL="307395" indent="-307395">
              <a:buFont typeface="+mj-lt"/>
              <a:buAutoNum type="arabicPeriod"/>
            </a:pPr>
            <a:endParaRPr lang="en-US" sz="1131" dirty="0"/>
          </a:p>
        </p:txBody>
      </p:sp>
      <p:sp>
        <p:nvSpPr>
          <p:cNvPr id="2" name="TextBox 1">
            <a:extLst>
              <a:ext uri="{FF2B5EF4-FFF2-40B4-BE49-F238E27FC236}">
                <a16:creationId xmlns:a16="http://schemas.microsoft.com/office/drawing/2014/main" id="{9F1DDDE6-5F42-57CB-F369-9D5AE0D256F9}"/>
              </a:ext>
            </a:extLst>
          </p:cNvPr>
          <p:cNvSpPr txBox="1"/>
          <p:nvPr/>
        </p:nvSpPr>
        <p:spPr>
          <a:xfrm>
            <a:off x="540902" y="26915461"/>
            <a:ext cx="2242230" cy="1011149"/>
          </a:xfrm>
          <a:prstGeom prst="rect">
            <a:avLst/>
          </a:prstGeom>
          <a:solidFill>
            <a:schemeClr val="accent1">
              <a:lumMod val="40000"/>
              <a:lumOff val="60000"/>
            </a:schemeClr>
          </a:solidFill>
        </p:spPr>
        <p:txBody>
          <a:bodyPr wrap="none" lIns="86970" tIns="43485" rIns="86970" bIns="43485" rtlCol="0">
            <a:spAutoFit/>
          </a:bodyPr>
          <a:lstStyle/>
          <a:p>
            <a:r>
              <a:rPr lang="en-US" sz="3000" dirty="0"/>
              <a:t>&lt;your name&gt;</a:t>
            </a:r>
          </a:p>
          <a:p>
            <a:r>
              <a:rPr lang="en-US" sz="3000" dirty="0"/>
              <a:t>Email:</a:t>
            </a:r>
          </a:p>
        </p:txBody>
      </p:sp>
      <p:sp>
        <p:nvSpPr>
          <p:cNvPr id="7" name="TextBox 6">
            <a:extLst>
              <a:ext uri="{FF2B5EF4-FFF2-40B4-BE49-F238E27FC236}">
                <a16:creationId xmlns:a16="http://schemas.microsoft.com/office/drawing/2014/main" id="{BE7F08A7-08B5-39DE-A662-3ADE6437EE0E}"/>
              </a:ext>
            </a:extLst>
          </p:cNvPr>
          <p:cNvSpPr txBox="1"/>
          <p:nvPr/>
        </p:nvSpPr>
        <p:spPr>
          <a:xfrm>
            <a:off x="547098" y="26371874"/>
            <a:ext cx="1727667" cy="672595"/>
          </a:xfrm>
          <a:prstGeom prst="rect">
            <a:avLst/>
          </a:prstGeom>
          <a:noFill/>
        </p:spPr>
        <p:txBody>
          <a:bodyPr wrap="none" lIns="86970" tIns="43485" rIns="86970" bIns="43485" rtlCol="0">
            <a:spAutoFit/>
          </a:bodyPr>
          <a:lstStyle/>
          <a:p>
            <a:r>
              <a:rPr lang="en-US" sz="3800" b="1" dirty="0"/>
              <a:t>Contact</a:t>
            </a:r>
          </a:p>
        </p:txBody>
      </p:sp>
      <p:pic>
        <p:nvPicPr>
          <p:cNvPr id="39" name="Picture 38" descr="A close-up of a sign&#10;&#10;Description automatically generated">
            <a:extLst>
              <a:ext uri="{FF2B5EF4-FFF2-40B4-BE49-F238E27FC236}">
                <a16:creationId xmlns:a16="http://schemas.microsoft.com/office/drawing/2014/main" id="{166BC9C2-C14B-0492-E837-F38E884F46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9614" y="143818"/>
            <a:ext cx="2191036" cy="1578488"/>
          </a:xfrm>
          <a:prstGeom prst="rect">
            <a:avLst/>
          </a:prstGeom>
        </p:spPr>
      </p:pic>
    </p:spTree>
    <p:extLst>
      <p:ext uri="{BB962C8B-B14F-4D97-AF65-F5344CB8AC3E}">
        <p14:creationId xmlns:p14="http://schemas.microsoft.com/office/powerpoint/2010/main" val="225125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close-up of a logo&#10;&#10;Description automatically generated">
            <a:extLst>
              <a:ext uri="{FF2B5EF4-FFF2-40B4-BE49-F238E27FC236}">
                <a16:creationId xmlns:a16="http://schemas.microsoft.com/office/drawing/2014/main" id="{E1E51791-FE29-B597-284F-8536F5590D0E}"/>
              </a:ext>
            </a:extLst>
          </p:cNvPr>
          <p:cNvPicPr>
            <a:picLocks noChangeAspect="1"/>
          </p:cNvPicPr>
          <p:nvPr/>
        </p:nvPicPr>
        <p:blipFill rotWithShape="1">
          <a:blip r:embed="rId2">
            <a:extLst>
              <a:ext uri="{28A0092B-C50C-407E-A947-70E740481C1C}">
                <a14:useLocalDpi xmlns:a14="http://schemas.microsoft.com/office/drawing/2010/main" val="0"/>
              </a:ext>
            </a:extLst>
          </a:blip>
          <a:srcRect l="6058" t="13571" r="10340" b="14947"/>
          <a:stretch/>
        </p:blipFill>
        <p:spPr>
          <a:xfrm>
            <a:off x="14529126" y="28177851"/>
            <a:ext cx="6419694" cy="2001375"/>
          </a:xfrm>
          <a:prstGeom prst="rect">
            <a:avLst/>
          </a:prstGeom>
        </p:spPr>
      </p:pic>
      <p:sp>
        <p:nvSpPr>
          <p:cNvPr id="2" name="Title 1">
            <a:extLst>
              <a:ext uri="{FF2B5EF4-FFF2-40B4-BE49-F238E27FC236}">
                <a16:creationId xmlns:a16="http://schemas.microsoft.com/office/drawing/2014/main" id="{1F2C36E0-3E57-91F5-E47A-041D29C9C57C}"/>
              </a:ext>
            </a:extLst>
          </p:cNvPr>
          <p:cNvSpPr>
            <a:spLocks noGrp="1"/>
          </p:cNvSpPr>
          <p:nvPr>
            <p:ph type="title"/>
          </p:nvPr>
        </p:nvSpPr>
        <p:spPr>
          <a:xfrm>
            <a:off x="543932" y="535747"/>
            <a:ext cx="20287357" cy="3787568"/>
          </a:xfrm>
          <a:solidFill>
            <a:srgbClr val="6EC72D"/>
          </a:solidFill>
        </p:spPr>
        <p:txBody>
          <a:bodyPr>
            <a:normAutofit/>
          </a:bodyPr>
          <a:lstStyle/>
          <a:p>
            <a:r>
              <a:rPr lang="en-US" sz="5655" b="1" dirty="0"/>
              <a:t/>
            </a:r>
            <a:br>
              <a:rPr lang="en-US" sz="5655" b="1" dirty="0"/>
            </a:br>
            <a:endParaRPr lang="en-US" dirty="0"/>
          </a:p>
        </p:txBody>
      </p:sp>
      <p:sp>
        <p:nvSpPr>
          <p:cNvPr id="3" name="Content Placeholder 2">
            <a:extLst>
              <a:ext uri="{FF2B5EF4-FFF2-40B4-BE49-F238E27FC236}">
                <a16:creationId xmlns:a16="http://schemas.microsoft.com/office/drawing/2014/main" id="{15F93973-DA68-6ACE-3E1D-EFF10744F0FA}"/>
              </a:ext>
            </a:extLst>
          </p:cNvPr>
          <p:cNvSpPr>
            <a:spLocks noGrp="1"/>
          </p:cNvSpPr>
          <p:nvPr>
            <p:ph idx="1"/>
          </p:nvPr>
        </p:nvSpPr>
        <p:spPr>
          <a:xfrm>
            <a:off x="522829" y="4298563"/>
            <a:ext cx="20308461" cy="23832715"/>
          </a:xfrm>
          <a:ln>
            <a:solidFill>
              <a:schemeClr val="tx1"/>
            </a:solidFill>
          </a:ln>
        </p:spPr>
        <p:txBody>
          <a:bodyPr/>
          <a:lstStyle/>
          <a:p>
            <a:r>
              <a:rPr lang="en-US" dirty="0"/>
              <a:t> </a:t>
            </a:r>
          </a:p>
        </p:txBody>
      </p:sp>
      <p:cxnSp>
        <p:nvCxnSpPr>
          <p:cNvPr id="5" name="Straight Connector 4">
            <a:extLst>
              <a:ext uri="{FF2B5EF4-FFF2-40B4-BE49-F238E27FC236}">
                <a16:creationId xmlns:a16="http://schemas.microsoft.com/office/drawing/2014/main" id="{9EED45FE-2605-6601-0287-BA5CDE05F9D1}"/>
              </a:ext>
            </a:extLst>
          </p:cNvPr>
          <p:cNvCxnSpPr>
            <a:cxnSpLocks/>
            <a:stCxn id="3" idx="0"/>
            <a:endCxn id="3" idx="2"/>
          </p:cNvCxnSpPr>
          <p:nvPr/>
        </p:nvCxnSpPr>
        <p:spPr>
          <a:xfrm>
            <a:off x="10677060" y="4298563"/>
            <a:ext cx="0" cy="23832715"/>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46BAE1-8D93-DAB8-7F2B-398537FD3929}"/>
              </a:ext>
            </a:extLst>
          </p:cNvPr>
          <p:cNvSpPr txBox="1"/>
          <p:nvPr/>
        </p:nvSpPr>
        <p:spPr>
          <a:xfrm>
            <a:off x="10667479" y="25195954"/>
            <a:ext cx="10173392" cy="2268570"/>
          </a:xfrm>
          <a:prstGeom prst="rect">
            <a:avLst/>
          </a:prstGeom>
          <a:noFill/>
          <a:ln>
            <a:noFill/>
          </a:ln>
        </p:spPr>
        <p:txBody>
          <a:bodyPr wrap="square">
            <a:spAutoFit/>
          </a:bodyPr>
          <a:lstStyle/>
          <a:p>
            <a:r>
              <a:rPr lang="ar-IQ" sz="1414" dirty="0"/>
              <a:t>1</a:t>
            </a:r>
            <a:endParaRPr lang="en-US" sz="1414" dirty="0"/>
          </a:p>
          <a:p>
            <a:r>
              <a:rPr lang="ar-IQ" sz="1414" dirty="0"/>
              <a:t>2</a:t>
            </a:r>
            <a:endParaRPr lang="en-US" sz="1414" dirty="0"/>
          </a:p>
          <a:p>
            <a:r>
              <a:rPr lang="ar-IQ" sz="1414" dirty="0"/>
              <a:t>3</a:t>
            </a:r>
            <a:endParaRPr lang="en-US" sz="1414" dirty="0"/>
          </a:p>
          <a:p>
            <a:r>
              <a:rPr lang="ar-IQ" sz="1414" dirty="0"/>
              <a:t>4</a:t>
            </a:r>
            <a:endParaRPr lang="en-US" sz="1414" dirty="0"/>
          </a:p>
          <a:p>
            <a:r>
              <a:rPr lang="en-US" sz="1414" dirty="0"/>
              <a:t>5</a:t>
            </a:r>
          </a:p>
          <a:p>
            <a:r>
              <a:rPr lang="en-US" sz="1414" dirty="0"/>
              <a:t>6</a:t>
            </a:r>
          </a:p>
          <a:p>
            <a:r>
              <a:rPr lang="en-US" sz="1414" dirty="0"/>
              <a:t>7</a:t>
            </a:r>
          </a:p>
          <a:p>
            <a:r>
              <a:rPr lang="en-US" sz="1414" dirty="0"/>
              <a:t>8</a:t>
            </a:r>
          </a:p>
          <a:p>
            <a:r>
              <a:rPr lang="en-US" sz="1414" dirty="0"/>
              <a:t>9</a:t>
            </a:r>
          </a:p>
          <a:p>
            <a:r>
              <a:rPr lang="en-US" sz="1414" dirty="0"/>
              <a:t>10</a:t>
            </a:r>
            <a:endParaRPr lang="ar-IQ" sz="1414" dirty="0"/>
          </a:p>
        </p:txBody>
      </p:sp>
      <p:sp>
        <p:nvSpPr>
          <p:cNvPr id="13" name="Text Box 194">
            <a:extLst>
              <a:ext uri="{FF2B5EF4-FFF2-40B4-BE49-F238E27FC236}">
                <a16:creationId xmlns:a16="http://schemas.microsoft.com/office/drawing/2014/main" id="{5DB4ECB7-A077-3D10-0676-4D037C6D054C}"/>
              </a:ext>
            </a:extLst>
          </p:cNvPr>
          <p:cNvSpPr txBox="1">
            <a:spLocks noChangeArrowheads="1"/>
          </p:cNvSpPr>
          <p:nvPr/>
        </p:nvSpPr>
        <p:spPr bwMode="auto">
          <a:xfrm>
            <a:off x="10714987" y="4920175"/>
            <a:ext cx="10116303" cy="5143893"/>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Results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a:p>
            <a:pPr eaLnBrk="1" hangingPunct="1"/>
            <a:endParaRPr lang="en-US" sz="2121" dirty="0">
              <a:latin typeface="Calibri" pitchFamily="34" charset="0"/>
            </a:endParaRPr>
          </a:p>
          <a:p>
            <a:pPr eaLnBrk="1" hangingPunct="1"/>
            <a:r>
              <a:rPr lang="en-US" sz="2121" dirty="0">
                <a:latin typeface="Calibri" pitchFamily="34" charset="0"/>
              </a:rPr>
              <a:t>Speaking of Results, yours will look better if you remember to run a spell-check on your poster! After you’ve added your content click on </a:t>
            </a:r>
            <a:r>
              <a:rPr lang="en-US" sz="2121" b="1" dirty="0">
                <a:latin typeface="Calibri" pitchFamily="34" charset="0"/>
              </a:rPr>
              <a:t>Review</a:t>
            </a:r>
            <a:r>
              <a:rPr lang="en-US" sz="2121" dirty="0">
                <a:latin typeface="Calibri" pitchFamily="34" charset="0"/>
              </a:rPr>
              <a:t>, </a:t>
            </a:r>
            <a:r>
              <a:rPr lang="en-US" sz="2121" b="1" dirty="0">
                <a:latin typeface="Calibri" pitchFamily="34" charset="0"/>
              </a:rPr>
              <a:t>Spelling</a:t>
            </a:r>
            <a:r>
              <a:rPr lang="en-US" sz="2121" dirty="0">
                <a:latin typeface="Calibri" pitchFamily="34" charset="0"/>
              </a:rPr>
              <a:t>, or press F7.</a:t>
            </a:r>
          </a:p>
        </p:txBody>
      </p:sp>
      <p:pic>
        <p:nvPicPr>
          <p:cNvPr id="14" name="Picture 13" descr="A close-up of a sign&#10;&#10;Description automatically generated">
            <a:extLst>
              <a:ext uri="{FF2B5EF4-FFF2-40B4-BE49-F238E27FC236}">
                <a16:creationId xmlns:a16="http://schemas.microsoft.com/office/drawing/2014/main" id="{5B1D7E61-EA72-ED0B-48F6-2A68C63CB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562" y="552166"/>
            <a:ext cx="2212497" cy="1593949"/>
          </a:xfrm>
          <a:prstGeom prst="rect">
            <a:avLst/>
          </a:prstGeom>
        </p:spPr>
      </p:pic>
      <p:pic>
        <p:nvPicPr>
          <p:cNvPr id="15" name="Picture 14" descr="A green logo with a black background&#10;&#10;Description automatically generated">
            <a:extLst>
              <a:ext uri="{FF2B5EF4-FFF2-40B4-BE49-F238E27FC236}">
                <a16:creationId xmlns:a16="http://schemas.microsoft.com/office/drawing/2014/main" id="{43EE262E-4D1C-7547-B8A8-803852A55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3442" y="28131279"/>
            <a:ext cx="2656873" cy="2106817"/>
          </a:xfrm>
          <a:prstGeom prst="rect">
            <a:avLst/>
          </a:prstGeom>
        </p:spPr>
      </p:pic>
      <p:pic>
        <p:nvPicPr>
          <p:cNvPr id="17" name="Picture 16" descr="A yellow and black rectangular object with black text&#10;&#10;Description automatically generated">
            <a:extLst>
              <a:ext uri="{FF2B5EF4-FFF2-40B4-BE49-F238E27FC236}">
                <a16:creationId xmlns:a16="http://schemas.microsoft.com/office/drawing/2014/main" id="{D6185C10-C728-B455-D704-2277F332A7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47047" y="28402491"/>
            <a:ext cx="1975346" cy="1700046"/>
          </a:xfrm>
          <a:prstGeom prst="rect">
            <a:avLst/>
          </a:prstGeom>
        </p:spPr>
      </p:pic>
      <p:pic>
        <p:nvPicPr>
          <p:cNvPr id="18" name="Picture 17" descr="A logo of a university&#10;&#10;Description automatically generated">
            <a:extLst>
              <a:ext uri="{FF2B5EF4-FFF2-40B4-BE49-F238E27FC236}">
                <a16:creationId xmlns:a16="http://schemas.microsoft.com/office/drawing/2014/main" id="{F615FBAB-284B-A438-92B9-93615EB363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4315" y="28318433"/>
            <a:ext cx="1887191" cy="1860929"/>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D9081D03-DAAF-B1AC-03E5-8D6764ECF0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924" y="28185963"/>
            <a:ext cx="5062689" cy="1779234"/>
          </a:xfrm>
          <a:prstGeom prst="rect">
            <a:avLst/>
          </a:prstGeom>
        </p:spPr>
      </p:pic>
      <p:sp>
        <p:nvSpPr>
          <p:cNvPr id="29" name="Text Box 189">
            <a:extLst>
              <a:ext uri="{FF2B5EF4-FFF2-40B4-BE49-F238E27FC236}">
                <a16:creationId xmlns:a16="http://schemas.microsoft.com/office/drawing/2014/main" id="{ED511AC9-E7FA-827E-C956-8DAFADBC4730}"/>
              </a:ext>
            </a:extLst>
          </p:cNvPr>
          <p:cNvSpPr txBox="1">
            <a:spLocks noChangeArrowheads="1"/>
          </p:cNvSpPr>
          <p:nvPr/>
        </p:nvSpPr>
        <p:spPr bwMode="auto">
          <a:xfrm>
            <a:off x="500703" y="4902192"/>
            <a:ext cx="10176342" cy="4164778"/>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Abstract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p:txBody>
      </p:sp>
      <p:sp>
        <p:nvSpPr>
          <p:cNvPr id="31" name="Rectangle 30">
            <a:extLst>
              <a:ext uri="{FF2B5EF4-FFF2-40B4-BE49-F238E27FC236}">
                <a16:creationId xmlns:a16="http://schemas.microsoft.com/office/drawing/2014/main" id="{D1072F85-D295-F8D3-3B96-42090A4BAEC5}"/>
              </a:ext>
            </a:extLst>
          </p:cNvPr>
          <p:cNvSpPr/>
          <p:nvPr/>
        </p:nvSpPr>
        <p:spPr>
          <a:xfrm>
            <a:off x="522828" y="4289929"/>
            <a:ext cx="10171731"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Abstract</a:t>
            </a:r>
          </a:p>
        </p:txBody>
      </p:sp>
      <p:sp>
        <p:nvSpPr>
          <p:cNvPr id="32" name="Rectangle 31">
            <a:extLst>
              <a:ext uri="{FF2B5EF4-FFF2-40B4-BE49-F238E27FC236}">
                <a16:creationId xmlns:a16="http://schemas.microsoft.com/office/drawing/2014/main" id="{E6FF463E-AEE2-AB02-B3ED-38D5206B9B49}"/>
              </a:ext>
            </a:extLst>
          </p:cNvPr>
          <p:cNvSpPr/>
          <p:nvPr/>
        </p:nvSpPr>
        <p:spPr>
          <a:xfrm>
            <a:off x="536411" y="9060572"/>
            <a:ext cx="10131067"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Introduction</a:t>
            </a:r>
          </a:p>
        </p:txBody>
      </p:sp>
      <mc:AlternateContent xmlns:mc="http://schemas.openxmlformats.org/markup-compatibility/2006">
        <mc:Choice xmlns:a14="http://schemas.microsoft.com/office/drawing/2010/main" Requires="a14">
          <p:sp>
            <p:nvSpPr>
              <p:cNvPr id="33" name="Text Box 190">
                <a:extLst>
                  <a:ext uri="{FF2B5EF4-FFF2-40B4-BE49-F238E27FC236}">
                    <a16:creationId xmlns:a16="http://schemas.microsoft.com/office/drawing/2014/main" id="{DEB0C12C-7041-B15F-45F4-A430520181C0}"/>
                  </a:ext>
                </a:extLst>
              </p:cNvPr>
              <p:cNvSpPr txBox="1">
                <a:spLocks noChangeArrowheads="1"/>
              </p:cNvSpPr>
              <p:nvPr/>
            </p:nvSpPr>
            <p:spPr bwMode="auto">
              <a:xfrm>
                <a:off x="560771" y="9670424"/>
                <a:ext cx="10116286" cy="6797743"/>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b="1" dirty="0">
                    <a:latin typeface="+mn-lt"/>
                  </a:rPr>
                  <a:t>Genigraphics®</a:t>
                </a:r>
                <a:r>
                  <a:rPr lang="en-US" sz="2121" dirty="0">
                    <a:latin typeface="+mn-lt"/>
                  </a:rPr>
                  <a:t> has provided this template to assist in preparation of a medical or scientific research poster. The dimensions are set to A0 international paper size (46.8” high by 33.1” wide) but prints can be scaled up or down in size to any dimension with the same aspect ratio. For example, if you order an A1 poster (33.1” high by 23.4” wide) using this template, we will print the file at 70.6% of its original size. </a:t>
                </a:r>
                <a:r>
                  <a:rPr lang="en-US" sz="2121" b="1" dirty="0">
                    <a:latin typeface="+mn-lt"/>
                  </a:rPr>
                  <a:t>The most critical factor is that your template and poster dimensions must be proportional:</a:t>
                </a:r>
              </a:p>
              <a:p>
                <a:pPr eaLnBrk="1" hangingPunct="1"/>
                <a:endParaRPr lang="en-US" sz="2121"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2121" b="1" i="1">
                              <a:latin typeface="Cambria Math" panose="02040503050406030204" pitchFamily="18" charset="0"/>
                            </a:rPr>
                          </m:ctrlPr>
                        </m:boxPr>
                        <m:e>
                          <m:f>
                            <m:fPr>
                              <m:ctrlPr>
                                <a:rPr lang="en-US" sz="2121" b="1" i="1">
                                  <a:latin typeface="Cambria Math" panose="02040503050406030204" pitchFamily="18" charset="0"/>
                                </a:rPr>
                              </m:ctrlPr>
                            </m:fPr>
                            <m:num>
                              <m:r>
                                <a:rPr lang="en-US" sz="2121" b="1" i="1">
                                  <a:latin typeface="Cambria Math"/>
                                </a:rPr>
                                <m:t>𝒕𝒆𝒎𝒑𝒍𝒂𝒕𝒆</m:t>
                              </m:r>
                              <m:r>
                                <a:rPr lang="en-US" sz="2121" b="1" i="1">
                                  <a:latin typeface="Cambria Math"/>
                                </a:rPr>
                                <m:t> </m:t>
                              </m:r>
                              <m:r>
                                <a:rPr lang="en-US" sz="2121" b="1" i="1">
                                  <a:latin typeface="Cambria Math"/>
                                </a:rPr>
                                <m:t>𝒉𝒆𝒊𝒈𝒉𝒕</m:t>
                              </m:r>
                            </m:num>
                            <m:den>
                              <m:r>
                                <a:rPr lang="en-US" sz="2121" b="1" i="1">
                                  <a:latin typeface="Cambria Math"/>
                                </a:rPr>
                                <m:t>𝒕𝒆𝒎𝒑𝒍𝒂𝒕𝒆</m:t>
                              </m:r>
                              <m:r>
                                <a:rPr lang="en-US" sz="2121" b="1" i="1">
                                  <a:latin typeface="Cambria Math"/>
                                </a:rPr>
                                <m:t> </m:t>
                              </m:r>
                              <m:r>
                                <a:rPr lang="en-US" sz="2121" b="1" i="1">
                                  <a:latin typeface="Cambria Math"/>
                                </a:rPr>
                                <m:t>𝒘𝒊𝒅𝒕𝒉</m:t>
                              </m:r>
                            </m:den>
                          </m:f>
                        </m:e>
                      </m:box>
                      <m:r>
                        <a:rPr lang="en-US" sz="2121" b="1" i="1">
                          <a:latin typeface="Cambria Math"/>
                        </a:rPr>
                        <m:t> = </m:t>
                      </m:r>
                      <m:box>
                        <m:boxPr>
                          <m:ctrlPr>
                            <a:rPr lang="en-US" sz="2121" b="1" i="1">
                              <a:latin typeface="Cambria Math" panose="02040503050406030204" pitchFamily="18" charset="0"/>
                            </a:rPr>
                          </m:ctrlPr>
                        </m:boxPr>
                        <m:e>
                          <m:f>
                            <m:fPr>
                              <m:ctrlPr>
                                <a:rPr lang="en-US" sz="2121" b="1" i="1">
                                  <a:latin typeface="Cambria Math" panose="02040503050406030204" pitchFamily="18" charset="0"/>
                                </a:rPr>
                              </m:ctrlPr>
                            </m:fPr>
                            <m:num>
                              <m:r>
                                <a:rPr lang="en-US" sz="2121" b="1" i="1">
                                  <a:latin typeface="Cambria Math"/>
                                </a:rPr>
                                <m:t>𝒅𝒆𝒔𝒊𝒓𝒆𝒅</m:t>
                              </m:r>
                              <m:r>
                                <a:rPr lang="en-US" sz="2121" b="1" i="1">
                                  <a:latin typeface="Cambria Math"/>
                                </a:rPr>
                                <m:t> </m:t>
                              </m:r>
                              <m:r>
                                <a:rPr lang="en-US" sz="2121" b="1" i="1">
                                  <a:latin typeface="Cambria Math"/>
                                </a:rPr>
                                <m:t>𝒑𝒓𝒊𝒏𝒕</m:t>
                              </m:r>
                              <m:r>
                                <a:rPr lang="en-US" sz="2121" b="1" i="1">
                                  <a:latin typeface="Cambria Math"/>
                                </a:rPr>
                                <m:t> </m:t>
                              </m:r>
                              <m:r>
                                <a:rPr lang="en-US" sz="2121" b="1" i="1">
                                  <a:latin typeface="Cambria Math"/>
                                </a:rPr>
                                <m:t>𝒉𝒆𝒊𝒈𝒉𝒕</m:t>
                              </m:r>
                            </m:num>
                            <m:den>
                              <m:r>
                                <a:rPr lang="en-US" sz="2121" b="1" i="1">
                                  <a:latin typeface="Cambria Math"/>
                                </a:rPr>
                                <m:t>𝒅𝒆𝒔𝒊𝒓𝒆𝒅</m:t>
                              </m:r>
                              <m:r>
                                <a:rPr lang="en-US" sz="2121" b="1" i="1">
                                  <a:latin typeface="Cambria Math"/>
                                </a:rPr>
                                <m:t> </m:t>
                              </m:r>
                              <m:r>
                                <a:rPr lang="en-US" sz="2121" b="1" i="1">
                                  <a:latin typeface="Cambria Math"/>
                                </a:rPr>
                                <m:t>𝒑𝒓𝒊𝒏𝒕</m:t>
                              </m:r>
                              <m:r>
                                <a:rPr lang="en-US" sz="2121" b="1" i="1">
                                  <a:latin typeface="Cambria Math"/>
                                </a:rPr>
                                <m:t> </m:t>
                              </m:r>
                              <m:r>
                                <a:rPr lang="en-US" sz="2121" b="1" i="1">
                                  <a:latin typeface="Cambria Math"/>
                                </a:rPr>
                                <m:t>𝒘𝒊𝒅𝒕𝒉</m:t>
                              </m:r>
                            </m:den>
                          </m:f>
                        </m:e>
                      </m:box>
                    </m:oMath>
                  </m:oMathPara>
                </a14:m>
                <a:endParaRPr lang="en-US" sz="2121" b="1" dirty="0">
                  <a:latin typeface="+mn-lt"/>
                </a:endParaRPr>
              </a:p>
              <a:p>
                <a:pPr eaLnBrk="1" hangingPunct="1"/>
                <a:endParaRPr lang="en-US" sz="2121" dirty="0">
                  <a:latin typeface="+mn-lt"/>
                </a:endParaRPr>
              </a:p>
              <a:p>
                <a:pPr eaLnBrk="1" hangingPunct="1"/>
                <a:r>
                  <a:rPr lang="en-US" sz="2121" dirty="0">
                    <a:latin typeface="+mn-lt"/>
                  </a:rPr>
                  <a:t>Order your poster from Genigraphics and we will perform a free design review and advise you if we see anything that may be a concern for printing. We’ll even help tidy things up.</a:t>
                </a:r>
              </a:p>
              <a:p>
                <a:pPr eaLnBrk="1" hangingPunct="1"/>
                <a:endParaRPr lang="en-US" sz="2121" dirty="0">
                  <a:latin typeface="+mn-lt"/>
                </a:endParaRPr>
              </a:p>
              <a:p>
                <a:pPr eaLnBrk="1" hangingPunct="1"/>
                <a:r>
                  <a:rPr lang="en-US" sz="2121"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p:sp>
            <p:nvSpPr>
              <p:cNvPr id="33" name="Text Box 190">
                <a:extLst>
                  <a:ext uri="{FF2B5EF4-FFF2-40B4-BE49-F238E27FC236}">
                    <a16:creationId xmlns:a16="http://schemas.microsoft.com/office/drawing/2014/main" id="{DEB0C12C-7041-B15F-45F4-A430520181C0}"/>
                  </a:ext>
                </a:extLst>
              </p:cNvPr>
              <p:cNvSpPr txBox="1">
                <a:spLocks noRot="1" noChangeAspect="1" noMove="1" noResize="1" noEditPoints="1" noAdjustHandles="1" noChangeArrowheads="1" noChangeShapeType="1" noTextEdit="1"/>
              </p:cNvSpPr>
              <p:nvPr/>
            </p:nvSpPr>
            <p:spPr bwMode="auto">
              <a:xfrm>
                <a:off x="560771" y="9670424"/>
                <a:ext cx="10116286" cy="6797743"/>
              </a:xfrm>
              <a:prstGeom prst="rect">
                <a:avLst/>
              </a:prstGeom>
              <a:blipFill>
                <a:blip r:embed="rId8"/>
                <a:stretch>
                  <a:fillRect l="-422" r="-663"/>
                </a:stretch>
              </a:blipFill>
              <a:ln w="12700">
                <a:noFill/>
              </a:ln>
              <a:effectLst/>
            </p:spPr>
            <p:txBody>
              <a:bodyPr/>
              <a:lstStyle/>
              <a:p>
                <a:r>
                  <a:rPr lang="de-DE">
                    <a:noFill/>
                  </a:rPr>
                  <a:t> </a:t>
                </a:r>
              </a:p>
            </p:txBody>
          </p:sp>
        </mc:Fallback>
      </mc:AlternateContent>
      <p:sp>
        <p:nvSpPr>
          <p:cNvPr id="34" name="Rectangle 33">
            <a:extLst>
              <a:ext uri="{FF2B5EF4-FFF2-40B4-BE49-F238E27FC236}">
                <a16:creationId xmlns:a16="http://schemas.microsoft.com/office/drawing/2014/main" id="{431303BF-0FB2-7D08-8D37-EC9D661A2EE6}"/>
              </a:ext>
            </a:extLst>
          </p:cNvPr>
          <p:cNvSpPr/>
          <p:nvPr/>
        </p:nvSpPr>
        <p:spPr>
          <a:xfrm>
            <a:off x="520360" y="16468047"/>
            <a:ext cx="10159178"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Methods</a:t>
            </a:r>
          </a:p>
        </p:txBody>
      </p:sp>
      <p:sp>
        <p:nvSpPr>
          <p:cNvPr id="35" name="Text Box 192">
            <a:extLst>
              <a:ext uri="{FF2B5EF4-FFF2-40B4-BE49-F238E27FC236}">
                <a16:creationId xmlns:a16="http://schemas.microsoft.com/office/drawing/2014/main" id="{9AF63129-D92C-DF58-551E-F2B1DDC1024A}"/>
              </a:ext>
            </a:extLst>
          </p:cNvPr>
          <p:cNvSpPr txBox="1">
            <a:spLocks noChangeArrowheads="1"/>
          </p:cNvSpPr>
          <p:nvPr/>
        </p:nvSpPr>
        <p:spPr bwMode="auto">
          <a:xfrm>
            <a:off x="560771" y="17065028"/>
            <a:ext cx="10116277" cy="4491150"/>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Methods and Materials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a:t>
            </a:r>
            <a:r>
              <a:rPr lang="en-US" sz="2121" dirty="0" err="1">
                <a:latin typeface="Calibri" pitchFamily="34" charset="0"/>
              </a:rPr>
              <a:t>poster.hjm</a:t>
            </a:r>
            <a:endParaRPr lang="en-US" sz="2121" dirty="0">
              <a:latin typeface="Calibri" pitchFamily="34" charset="0"/>
            </a:endParaRPr>
          </a:p>
          <a:p>
            <a:pPr eaLnBrk="1" hangingPunct="1"/>
            <a:endParaRPr lang="en-US" sz="2121" dirty="0">
              <a:latin typeface="Calibri" pitchFamily="34" charset="0"/>
            </a:endParaRPr>
          </a:p>
        </p:txBody>
      </p:sp>
      <p:sp>
        <p:nvSpPr>
          <p:cNvPr id="36" name="Rectangle 35">
            <a:extLst>
              <a:ext uri="{FF2B5EF4-FFF2-40B4-BE49-F238E27FC236}">
                <a16:creationId xmlns:a16="http://schemas.microsoft.com/office/drawing/2014/main" id="{F3C7AC67-460F-04A4-6CEC-C607F913467D}"/>
              </a:ext>
            </a:extLst>
          </p:cNvPr>
          <p:cNvSpPr/>
          <p:nvPr/>
        </p:nvSpPr>
        <p:spPr>
          <a:xfrm>
            <a:off x="10720214" y="4297631"/>
            <a:ext cx="10121929" cy="6225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Results</a:t>
            </a:r>
          </a:p>
        </p:txBody>
      </p:sp>
      <p:sp>
        <p:nvSpPr>
          <p:cNvPr id="37" name="Rectangle 36">
            <a:extLst>
              <a:ext uri="{FF2B5EF4-FFF2-40B4-BE49-F238E27FC236}">
                <a16:creationId xmlns:a16="http://schemas.microsoft.com/office/drawing/2014/main" id="{59E2D37C-C7D7-54A4-1D27-94CC94B35D21}"/>
              </a:ext>
            </a:extLst>
          </p:cNvPr>
          <p:cNvSpPr/>
          <p:nvPr/>
        </p:nvSpPr>
        <p:spPr>
          <a:xfrm>
            <a:off x="10699188" y="10072485"/>
            <a:ext cx="10127705"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Discussion</a:t>
            </a:r>
          </a:p>
        </p:txBody>
      </p:sp>
      <p:sp>
        <p:nvSpPr>
          <p:cNvPr id="38" name="Text Box 191">
            <a:extLst>
              <a:ext uri="{FF2B5EF4-FFF2-40B4-BE49-F238E27FC236}">
                <a16:creationId xmlns:a16="http://schemas.microsoft.com/office/drawing/2014/main" id="{72E5BC59-1E4C-921C-595B-1E0AE03625DE}"/>
              </a:ext>
            </a:extLst>
          </p:cNvPr>
          <p:cNvSpPr txBox="1">
            <a:spLocks noChangeArrowheads="1"/>
          </p:cNvSpPr>
          <p:nvPr/>
        </p:nvSpPr>
        <p:spPr bwMode="auto">
          <a:xfrm>
            <a:off x="10709372" y="10710524"/>
            <a:ext cx="10124380" cy="4164778"/>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Discussion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p:txBody>
      </p:sp>
      <p:sp>
        <p:nvSpPr>
          <p:cNvPr id="39" name="Rectangle 38">
            <a:extLst>
              <a:ext uri="{FF2B5EF4-FFF2-40B4-BE49-F238E27FC236}">
                <a16:creationId xmlns:a16="http://schemas.microsoft.com/office/drawing/2014/main" id="{23C59A85-6BF0-3C44-D35B-D38780888B9A}"/>
              </a:ext>
            </a:extLst>
          </p:cNvPr>
          <p:cNvSpPr/>
          <p:nvPr/>
        </p:nvSpPr>
        <p:spPr>
          <a:xfrm>
            <a:off x="10685147" y="14900378"/>
            <a:ext cx="10148605"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Conclusions</a:t>
            </a:r>
          </a:p>
        </p:txBody>
      </p:sp>
      <p:sp>
        <p:nvSpPr>
          <p:cNvPr id="40" name="Text Box 193">
            <a:extLst>
              <a:ext uri="{FF2B5EF4-FFF2-40B4-BE49-F238E27FC236}">
                <a16:creationId xmlns:a16="http://schemas.microsoft.com/office/drawing/2014/main" id="{B2DC039E-07C2-559B-9C99-2694A4E59090}"/>
              </a:ext>
            </a:extLst>
          </p:cNvPr>
          <p:cNvSpPr txBox="1">
            <a:spLocks noChangeArrowheads="1"/>
          </p:cNvSpPr>
          <p:nvPr/>
        </p:nvSpPr>
        <p:spPr bwMode="auto">
          <a:xfrm>
            <a:off x="10685135" y="15530624"/>
            <a:ext cx="10141758" cy="4164778"/>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Conclusions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p:txBody>
      </p:sp>
      <p:sp>
        <p:nvSpPr>
          <p:cNvPr id="42" name="Rectangle 41">
            <a:extLst>
              <a:ext uri="{FF2B5EF4-FFF2-40B4-BE49-F238E27FC236}">
                <a16:creationId xmlns:a16="http://schemas.microsoft.com/office/drawing/2014/main" id="{27B0DDA5-4475-3E39-7124-A1AF92DCCF0D}"/>
              </a:ext>
            </a:extLst>
          </p:cNvPr>
          <p:cNvSpPr/>
          <p:nvPr/>
        </p:nvSpPr>
        <p:spPr>
          <a:xfrm>
            <a:off x="10644745" y="23762486"/>
            <a:ext cx="10148605"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t>References</a:t>
            </a:r>
          </a:p>
        </p:txBody>
      </p:sp>
      <p:sp>
        <p:nvSpPr>
          <p:cNvPr id="43" name="Text Box 122">
            <a:extLst>
              <a:ext uri="{FF2B5EF4-FFF2-40B4-BE49-F238E27FC236}">
                <a16:creationId xmlns:a16="http://schemas.microsoft.com/office/drawing/2014/main" id="{7F8AFB7C-2386-FCA7-1C77-ADD11802588D}"/>
              </a:ext>
            </a:extLst>
          </p:cNvPr>
          <p:cNvSpPr txBox="1">
            <a:spLocks noChangeArrowheads="1"/>
          </p:cNvSpPr>
          <p:nvPr/>
        </p:nvSpPr>
        <p:spPr bwMode="auto">
          <a:xfrm>
            <a:off x="523796" y="2009750"/>
            <a:ext cx="20287364" cy="144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2960" tIns="307401" rIns="122960" bIns="307401"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5372" b="1" dirty="0">
                <a:latin typeface="+mn-lt"/>
              </a:rPr>
              <a:t>Replace This Text With Your Title</a:t>
            </a:r>
          </a:p>
        </p:txBody>
      </p:sp>
      <p:sp>
        <p:nvSpPr>
          <p:cNvPr id="53" name="Text Box 123">
            <a:extLst>
              <a:ext uri="{FF2B5EF4-FFF2-40B4-BE49-F238E27FC236}">
                <a16:creationId xmlns:a16="http://schemas.microsoft.com/office/drawing/2014/main" id="{3EACB1C2-FC18-3CA4-3BA7-8D4032839764}"/>
              </a:ext>
            </a:extLst>
          </p:cNvPr>
          <p:cNvSpPr txBox="1">
            <a:spLocks noChangeArrowheads="1"/>
          </p:cNvSpPr>
          <p:nvPr/>
        </p:nvSpPr>
        <p:spPr bwMode="auto">
          <a:xfrm>
            <a:off x="536411" y="3469795"/>
            <a:ext cx="20308460"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960" tIns="122960" rIns="122960" bIns="12296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de-DE" sz="2000" dirty="0">
                <a:latin typeface="+mn-lt"/>
              </a:rPr>
              <a:t>Prof. Dr. </a:t>
            </a:r>
            <a:r>
              <a:rPr lang="en-US" sz="2000" dirty="0" smtClean="0">
                <a:latin typeface="+mn-lt"/>
              </a:rPr>
              <a:t>Your name</a:t>
            </a:r>
            <a:r>
              <a:rPr lang="en-US" sz="2000" dirty="0" smtClean="0">
                <a:latin typeface="+mn-lt"/>
              </a:rPr>
              <a:t> </a:t>
            </a:r>
            <a:r>
              <a:rPr lang="en-US" sz="2000" baseline="30000" dirty="0" smtClean="0">
                <a:latin typeface="+mn-lt"/>
              </a:rPr>
              <a:t>1</a:t>
            </a:r>
            <a:r>
              <a:rPr lang="en-US" sz="2000" dirty="0">
                <a:latin typeface="+mn-lt"/>
              </a:rPr>
              <a:t>; </a:t>
            </a:r>
            <a:r>
              <a:rPr lang="de-DE" sz="2000" dirty="0" smtClean="0">
                <a:latin typeface="+mn-lt"/>
              </a:rPr>
              <a:t>Dr</a:t>
            </a:r>
            <a:r>
              <a:rPr lang="de-DE" sz="2000" dirty="0">
                <a:latin typeface="+mn-lt"/>
              </a:rPr>
              <a:t>. </a:t>
            </a:r>
            <a:r>
              <a:rPr lang="en-US" sz="2000" dirty="0" smtClean="0">
                <a:latin typeface="+mn-lt"/>
              </a:rPr>
              <a:t>Your Name</a:t>
            </a:r>
            <a:r>
              <a:rPr lang="en-US" sz="2000" dirty="0" smtClean="0">
                <a:latin typeface="+mn-lt"/>
              </a:rPr>
              <a:t> </a:t>
            </a:r>
            <a:r>
              <a:rPr lang="en-US" sz="2000" baseline="30000" dirty="0" smtClean="0">
                <a:latin typeface="+mn-lt"/>
              </a:rPr>
              <a:t>2</a:t>
            </a:r>
            <a:r>
              <a:rPr lang="en-US" sz="2000" dirty="0" smtClean="0">
                <a:latin typeface="+mn-lt"/>
              </a:rPr>
              <a:t>;  Your Name</a:t>
            </a:r>
            <a:r>
              <a:rPr lang="de-DE" sz="2000" dirty="0" smtClean="0">
                <a:latin typeface="+mn-lt"/>
              </a:rPr>
              <a:t>  </a:t>
            </a:r>
            <a:r>
              <a:rPr lang="en-US" sz="2000" baseline="30000" dirty="0" smtClean="0">
                <a:latin typeface="+mn-lt"/>
              </a:rPr>
              <a:t>3                 </a:t>
            </a:r>
            <a:endParaRPr lang="en-US" sz="2000" baseline="30000" dirty="0">
              <a:latin typeface="+mn-lt"/>
            </a:endParaRPr>
          </a:p>
          <a:p>
            <a:pPr algn="ctr" eaLnBrk="1" hangingPunct="1"/>
            <a:r>
              <a:rPr lang="en-US" sz="2000" baseline="30000" dirty="0">
                <a:latin typeface="+mn-lt"/>
              </a:rPr>
              <a:t>1</a:t>
            </a:r>
            <a:r>
              <a:rPr lang="en-US" sz="2000" dirty="0">
                <a:latin typeface="+mn-lt"/>
              </a:rPr>
              <a:t>University of Mosul; </a:t>
            </a:r>
            <a:r>
              <a:rPr lang="en-US" sz="2000" baseline="30000" dirty="0">
                <a:latin typeface="+mn-lt"/>
              </a:rPr>
              <a:t>2</a:t>
            </a:r>
            <a:r>
              <a:rPr lang="en-US" sz="2000" dirty="0">
                <a:latin typeface="+mn-lt"/>
              </a:rPr>
              <a:t>University of Graz; </a:t>
            </a:r>
            <a:r>
              <a:rPr lang="en-US" sz="2000" baseline="30000" dirty="0">
                <a:latin typeface="+mn-lt"/>
              </a:rPr>
              <a:t>3 </a:t>
            </a:r>
            <a:r>
              <a:rPr lang="en-US" sz="2000" dirty="0">
                <a:latin typeface="+mn-lt"/>
              </a:rPr>
              <a:t>TU Dortmund University </a:t>
            </a:r>
          </a:p>
        </p:txBody>
      </p:sp>
    </p:spTree>
    <p:extLst>
      <p:ext uri="{BB962C8B-B14F-4D97-AF65-F5344CB8AC3E}">
        <p14:creationId xmlns:p14="http://schemas.microsoft.com/office/powerpoint/2010/main" val="297087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36E0-3E57-91F5-E47A-041D29C9C57C}"/>
              </a:ext>
            </a:extLst>
          </p:cNvPr>
          <p:cNvSpPr>
            <a:spLocks noGrp="1"/>
          </p:cNvSpPr>
          <p:nvPr>
            <p:ph type="title"/>
          </p:nvPr>
        </p:nvSpPr>
        <p:spPr>
          <a:xfrm>
            <a:off x="520360" y="287172"/>
            <a:ext cx="20311295" cy="4011391"/>
          </a:xfrm>
          <a:solidFill>
            <a:srgbClr val="FFC000"/>
          </a:solidFill>
        </p:spPr>
        <p:txBody>
          <a:bodyPr>
            <a:normAutofit/>
          </a:bodyPr>
          <a:lstStyle/>
          <a:p>
            <a:r>
              <a:rPr lang="en-US" sz="5655" b="1" dirty="0"/>
              <a:t/>
            </a:r>
            <a:br>
              <a:rPr lang="en-US" sz="5655" b="1" dirty="0"/>
            </a:br>
            <a:endParaRPr lang="en-US" dirty="0"/>
          </a:p>
        </p:txBody>
      </p:sp>
      <p:sp>
        <p:nvSpPr>
          <p:cNvPr id="3" name="Content Placeholder 2">
            <a:extLst>
              <a:ext uri="{FF2B5EF4-FFF2-40B4-BE49-F238E27FC236}">
                <a16:creationId xmlns:a16="http://schemas.microsoft.com/office/drawing/2014/main" id="{15F93973-DA68-6ACE-3E1D-EFF10744F0FA}"/>
              </a:ext>
            </a:extLst>
          </p:cNvPr>
          <p:cNvSpPr>
            <a:spLocks noGrp="1"/>
          </p:cNvSpPr>
          <p:nvPr>
            <p:ph idx="1"/>
          </p:nvPr>
        </p:nvSpPr>
        <p:spPr>
          <a:xfrm>
            <a:off x="522829" y="4298563"/>
            <a:ext cx="20308461" cy="25521518"/>
          </a:xfrm>
          <a:ln>
            <a:solidFill>
              <a:schemeClr val="tx1"/>
            </a:solidFill>
          </a:ln>
        </p:spPr>
        <p:txBody>
          <a:bodyPr/>
          <a:lstStyle/>
          <a:p>
            <a:r>
              <a:rPr lang="en-US" dirty="0"/>
              <a:t> </a:t>
            </a:r>
          </a:p>
        </p:txBody>
      </p:sp>
      <p:cxnSp>
        <p:nvCxnSpPr>
          <p:cNvPr id="5" name="Straight Connector 4">
            <a:extLst>
              <a:ext uri="{FF2B5EF4-FFF2-40B4-BE49-F238E27FC236}">
                <a16:creationId xmlns:a16="http://schemas.microsoft.com/office/drawing/2014/main" id="{9EED45FE-2605-6601-0287-BA5CDE05F9D1}"/>
              </a:ext>
            </a:extLst>
          </p:cNvPr>
          <p:cNvCxnSpPr>
            <a:cxnSpLocks/>
            <a:stCxn id="3" idx="0"/>
            <a:endCxn id="3" idx="2"/>
          </p:cNvCxnSpPr>
          <p:nvPr/>
        </p:nvCxnSpPr>
        <p:spPr>
          <a:xfrm>
            <a:off x="10677060" y="4298563"/>
            <a:ext cx="0" cy="2552151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46BAE1-8D93-DAB8-7F2B-398537FD3929}"/>
              </a:ext>
            </a:extLst>
          </p:cNvPr>
          <p:cNvSpPr txBox="1"/>
          <p:nvPr/>
        </p:nvSpPr>
        <p:spPr>
          <a:xfrm>
            <a:off x="10960744" y="26340284"/>
            <a:ext cx="9870532" cy="2268570"/>
          </a:xfrm>
          <a:prstGeom prst="rect">
            <a:avLst/>
          </a:prstGeom>
          <a:noFill/>
          <a:ln>
            <a:noFill/>
          </a:ln>
        </p:spPr>
        <p:txBody>
          <a:bodyPr wrap="square">
            <a:spAutoFit/>
          </a:bodyPr>
          <a:lstStyle/>
          <a:p>
            <a:r>
              <a:rPr lang="ar-IQ" sz="1414" dirty="0"/>
              <a:t>1</a:t>
            </a:r>
            <a:endParaRPr lang="en-US" sz="1414" dirty="0"/>
          </a:p>
          <a:p>
            <a:r>
              <a:rPr lang="ar-IQ" sz="1414" dirty="0"/>
              <a:t>2</a:t>
            </a:r>
            <a:endParaRPr lang="en-US" sz="1414" dirty="0"/>
          </a:p>
          <a:p>
            <a:r>
              <a:rPr lang="ar-IQ" sz="1414" dirty="0"/>
              <a:t>3</a:t>
            </a:r>
            <a:endParaRPr lang="en-US" sz="1414" dirty="0"/>
          </a:p>
          <a:p>
            <a:r>
              <a:rPr lang="ar-IQ" sz="1414" dirty="0"/>
              <a:t>4</a:t>
            </a:r>
            <a:endParaRPr lang="en-US" sz="1414" dirty="0"/>
          </a:p>
          <a:p>
            <a:r>
              <a:rPr lang="en-US" sz="1414" dirty="0"/>
              <a:t>5</a:t>
            </a:r>
          </a:p>
          <a:p>
            <a:r>
              <a:rPr lang="en-US" sz="1414" dirty="0"/>
              <a:t>6</a:t>
            </a:r>
          </a:p>
          <a:p>
            <a:r>
              <a:rPr lang="en-US" sz="1414" dirty="0"/>
              <a:t>7</a:t>
            </a:r>
          </a:p>
          <a:p>
            <a:r>
              <a:rPr lang="en-US" sz="1414" dirty="0"/>
              <a:t>8</a:t>
            </a:r>
          </a:p>
          <a:p>
            <a:r>
              <a:rPr lang="en-US" sz="1414" dirty="0"/>
              <a:t>9</a:t>
            </a:r>
          </a:p>
          <a:p>
            <a:r>
              <a:rPr lang="en-US" sz="1414" dirty="0"/>
              <a:t>10</a:t>
            </a:r>
            <a:endParaRPr lang="ar-IQ" sz="1414" dirty="0"/>
          </a:p>
        </p:txBody>
      </p:sp>
      <p:sp>
        <p:nvSpPr>
          <p:cNvPr id="13" name="Text Box 194">
            <a:extLst>
              <a:ext uri="{FF2B5EF4-FFF2-40B4-BE49-F238E27FC236}">
                <a16:creationId xmlns:a16="http://schemas.microsoft.com/office/drawing/2014/main" id="{5DB4ECB7-A077-3D10-0676-4D037C6D054C}"/>
              </a:ext>
            </a:extLst>
          </p:cNvPr>
          <p:cNvSpPr txBox="1">
            <a:spLocks noChangeArrowheads="1"/>
          </p:cNvSpPr>
          <p:nvPr/>
        </p:nvSpPr>
        <p:spPr bwMode="auto">
          <a:xfrm>
            <a:off x="10960743" y="4962100"/>
            <a:ext cx="9870532" cy="6157632"/>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latin typeface="Calibri" pitchFamily="34" charset="0"/>
              </a:rPr>
              <a:t>Click here to insert your Results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Autofit</a:t>
            </a:r>
            <a:r>
              <a:rPr lang="en-US" sz="2400" dirty="0">
                <a:latin typeface="Calibri" pitchFamily="34" charset="0"/>
              </a:rPr>
              <a:t>, and select the “Do Not Autofit” radio button.</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400" dirty="0">
              <a:latin typeface="Calibri" pitchFamily="34" charset="0"/>
            </a:endParaRPr>
          </a:p>
          <a:p>
            <a:pPr eaLnBrk="1" hangingPunct="1"/>
            <a:r>
              <a:rPr lang="en-US" sz="2400" dirty="0">
                <a:latin typeface="Calibri" pitchFamily="34" charset="0"/>
              </a:rPr>
              <a:t>Zoom out to 100% to preview what this will look like on your printed poster.</a:t>
            </a:r>
          </a:p>
          <a:p>
            <a:pPr eaLnBrk="1" hangingPunct="1"/>
            <a:endParaRPr lang="en-US" sz="2400" dirty="0">
              <a:latin typeface="Calibri" pitchFamily="34" charset="0"/>
            </a:endParaRPr>
          </a:p>
          <a:p>
            <a:pPr eaLnBrk="1" hangingPunct="1"/>
            <a:r>
              <a:rPr lang="en-US" sz="2400" dirty="0">
                <a:latin typeface="Calibri" pitchFamily="34" charset="0"/>
              </a:rPr>
              <a:t>Speaking of Results, yours will look better if you remember to run a spell-check on your poster! After you’ve added your content click on </a:t>
            </a:r>
            <a:r>
              <a:rPr lang="en-US" sz="2400" b="1" dirty="0">
                <a:latin typeface="Calibri" pitchFamily="34" charset="0"/>
              </a:rPr>
              <a:t>Review</a:t>
            </a:r>
            <a:r>
              <a:rPr lang="en-US" sz="2400" dirty="0">
                <a:latin typeface="Calibri" pitchFamily="34" charset="0"/>
              </a:rPr>
              <a:t>, </a:t>
            </a:r>
            <a:r>
              <a:rPr lang="en-US" sz="2400" b="1" dirty="0">
                <a:latin typeface="Calibri" pitchFamily="34" charset="0"/>
              </a:rPr>
              <a:t>Spelling</a:t>
            </a:r>
            <a:r>
              <a:rPr lang="en-US" sz="2400" dirty="0">
                <a:latin typeface="Calibri" pitchFamily="34" charset="0"/>
              </a:rPr>
              <a:t>, or press F7.</a:t>
            </a:r>
          </a:p>
        </p:txBody>
      </p:sp>
      <p:pic>
        <p:nvPicPr>
          <p:cNvPr id="14" name="Picture 13" descr="A close-up of a sign&#10;&#10;Description automatically generated">
            <a:extLst>
              <a:ext uri="{FF2B5EF4-FFF2-40B4-BE49-F238E27FC236}">
                <a16:creationId xmlns:a16="http://schemas.microsoft.com/office/drawing/2014/main" id="{5B1D7E61-EA72-ED0B-48F6-2A68C63CB2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0919" y="384617"/>
            <a:ext cx="2035343" cy="1466322"/>
          </a:xfrm>
          <a:prstGeom prst="rect">
            <a:avLst/>
          </a:prstGeom>
        </p:spPr>
      </p:pic>
      <p:pic>
        <p:nvPicPr>
          <p:cNvPr id="15" name="Picture 14" descr="A green logo with a black background&#10;&#10;Description automatically generated">
            <a:extLst>
              <a:ext uri="{FF2B5EF4-FFF2-40B4-BE49-F238E27FC236}">
                <a16:creationId xmlns:a16="http://schemas.microsoft.com/office/drawing/2014/main" id="{43EE262E-4D1C-7547-B8A8-803852A55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803" y="272186"/>
            <a:ext cx="1946578" cy="1543575"/>
          </a:xfrm>
          <a:prstGeom prst="rect">
            <a:avLst/>
          </a:prstGeom>
        </p:spPr>
      </p:pic>
      <p:pic>
        <p:nvPicPr>
          <p:cNvPr id="17" name="Picture 16" descr="A yellow and black rectangular object with black text&#10;&#10;Description automatically generated">
            <a:extLst>
              <a:ext uri="{FF2B5EF4-FFF2-40B4-BE49-F238E27FC236}">
                <a16:creationId xmlns:a16="http://schemas.microsoft.com/office/drawing/2014/main" id="{D6185C10-C728-B455-D704-2277F332A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354" y="447194"/>
            <a:ext cx="1447252" cy="1245551"/>
          </a:xfrm>
          <a:prstGeom prst="rect">
            <a:avLst/>
          </a:prstGeom>
        </p:spPr>
      </p:pic>
      <p:pic>
        <p:nvPicPr>
          <p:cNvPr id="18" name="Picture 17" descr="A logo of a university&#10;&#10;Description automatically generated">
            <a:extLst>
              <a:ext uri="{FF2B5EF4-FFF2-40B4-BE49-F238E27FC236}">
                <a16:creationId xmlns:a16="http://schemas.microsoft.com/office/drawing/2014/main" id="{F615FBAB-284B-A438-92B9-93615EB36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1959" y="359970"/>
            <a:ext cx="1382664" cy="1363423"/>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D9081D03-DAAF-B1AC-03E5-8D6764ECF0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314" y="365458"/>
            <a:ext cx="3709216" cy="1303569"/>
          </a:xfrm>
          <a:prstGeom prst="rect">
            <a:avLst/>
          </a:prstGeom>
        </p:spPr>
      </p:pic>
      <p:sp>
        <p:nvSpPr>
          <p:cNvPr id="29" name="Text Box 189">
            <a:extLst>
              <a:ext uri="{FF2B5EF4-FFF2-40B4-BE49-F238E27FC236}">
                <a16:creationId xmlns:a16="http://schemas.microsoft.com/office/drawing/2014/main" id="{ED511AC9-E7FA-827E-C956-8DAFADBC4730}"/>
              </a:ext>
            </a:extLst>
          </p:cNvPr>
          <p:cNvSpPr txBox="1">
            <a:spLocks noChangeArrowheads="1"/>
          </p:cNvSpPr>
          <p:nvPr/>
        </p:nvSpPr>
        <p:spPr bwMode="auto">
          <a:xfrm>
            <a:off x="553507" y="4902192"/>
            <a:ext cx="9870531" cy="4164778"/>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Abstract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p:txBody>
      </p:sp>
      <p:sp>
        <p:nvSpPr>
          <p:cNvPr id="31" name="Rectangle 30">
            <a:extLst>
              <a:ext uri="{FF2B5EF4-FFF2-40B4-BE49-F238E27FC236}">
                <a16:creationId xmlns:a16="http://schemas.microsoft.com/office/drawing/2014/main" id="{D1072F85-D295-F8D3-3B96-42090A4BAEC5}"/>
              </a:ext>
            </a:extLst>
          </p:cNvPr>
          <p:cNvSpPr/>
          <p:nvPr/>
        </p:nvSpPr>
        <p:spPr>
          <a:xfrm>
            <a:off x="536411" y="4297931"/>
            <a:ext cx="10194166" cy="630246"/>
          </a:xfrm>
          <a:prstGeom prst="rect">
            <a:avLst/>
          </a:prstGeom>
          <a:solidFill>
            <a:srgbClr val="6EC72D"/>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Abstract</a:t>
            </a:r>
          </a:p>
        </p:txBody>
      </p:sp>
      <p:sp>
        <p:nvSpPr>
          <p:cNvPr id="32" name="Rectangle 31">
            <a:extLst>
              <a:ext uri="{FF2B5EF4-FFF2-40B4-BE49-F238E27FC236}">
                <a16:creationId xmlns:a16="http://schemas.microsoft.com/office/drawing/2014/main" id="{E6FF463E-AEE2-AB02-B3ED-38D5206B9B49}"/>
              </a:ext>
            </a:extLst>
          </p:cNvPr>
          <p:cNvSpPr/>
          <p:nvPr/>
        </p:nvSpPr>
        <p:spPr>
          <a:xfrm>
            <a:off x="536411" y="9060572"/>
            <a:ext cx="9856947" cy="630246"/>
          </a:xfrm>
          <a:prstGeom prst="rect">
            <a:avLst/>
          </a:prstGeom>
          <a:solidFill>
            <a:srgbClr val="6EC72D"/>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Introduction</a:t>
            </a:r>
          </a:p>
        </p:txBody>
      </p:sp>
      <mc:AlternateContent xmlns:mc="http://schemas.openxmlformats.org/markup-compatibility/2006">
        <mc:Choice xmlns:a14="http://schemas.microsoft.com/office/drawing/2010/main" Requires="a14">
          <p:sp>
            <p:nvSpPr>
              <p:cNvPr id="33" name="Text Box 190">
                <a:extLst>
                  <a:ext uri="{FF2B5EF4-FFF2-40B4-BE49-F238E27FC236}">
                    <a16:creationId xmlns:a16="http://schemas.microsoft.com/office/drawing/2014/main" id="{DEB0C12C-7041-B15F-45F4-A430520181C0}"/>
                  </a:ext>
                </a:extLst>
              </p:cNvPr>
              <p:cNvSpPr txBox="1">
                <a:spLocks noChangeArrowheads="1"/>
              </p:cNvSpPr>
              <p:nvPr/>
            </p:nvSpPr>
            <p:spPr bwMode="auto">
              <a:xfrm>
                <a:off x="565035" y="9716720"/>
                <a:ext cx="9818702" cy="8767962"/>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b="1" dirty="0">
                    <a:latin typeface="+mn-lt"/>
                  </a:rPr>
                  <a:t>Genigraphics® has provided this template to assist in preparation of a medical or scientific research poster. The dimensions are set to A0 international paper size (46.8” high by 33.1” wide) but prints can be scaled up or down in size to any dimension with the same aspect ratio. For example, if you order an A1 poster (33.1” high by 23.4” wide) using this template, we will print the file at 70.6% of its original size. The most critical factor is that your template and poster dimensions must be proportional:</a:t>
                </a:r>
              </a:p>
              <a:p>
                <a:pPr eaLnBrk="1" hangingPunct="1"/>
                <a:endParaRPr lang="en-US" sz="2400"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2400" b="1" i="1">
                              <a:latin typeface="Cambria Math" panose="02040503050406030204" pitchFamily="18" charset="0"/>
                            </a:rPr>
                          </m:ctrlPr>
                        </m:boxPr>
                        <m:e>
                          <m:f>
                            <m:fPr>
                              <m:ctrlPr>
                                <a:rPr lang="en-US" sz="2400" b="1" i="1">
                                  <a:latin typeface="Cambria Math" panose="02040503050406030204" pitchFamily="18" charset="0"/>
                                </a:rPr>
                              </m:ctrlPr>
                            </m:fPr>
                            <m:num>
                              <m:r>
                                <a:rPr lang="en-US" sz="2400" b="1" i="1">
                                  <a:latin typeface="Cambria Math"/>
                                </a:rPr>
                                <m:t>𝒕𝒆𝒎𝒑𝒍𝒂𝒕𝒆</m:t>
                              </m:r>
                              <m:r>
                                <a:rPr lang="en-US" sz="2400" b="1" i="1">
                                  <a:latin typeface="Cambria Math"/>
                                </a:rPr>
                                <m:t> </m:t>
                              </m:r>
                              <m:r>
                                <a:rPr lang="en-US" sz="2400" b="1" i="1">
                                  <a:latin typeface="Cambria Math"/>
                                </a:rPr>
                                <m:t>𝒉𝒆𝒊𝒈𝒉𝒕</m:t>
                              </m:r>
                            </m:num>
                            <m:den>
                              <m:r>
                                <a:rPr lang="en-US" sz="2400" b="1" i="1">
                                  <a:latin typeface="Cambria Math"/>
                                </a:rPr>
                                <m:t>𝒕𝒆𝒎𝒑𝒍𝒂𝒕𝒆</m:t>
                              </m:r>
                              <m:r>
                                <a:rPr lang="en-US" sz="2400" b="1" i="1">
                                  <a:latin typeface="Cambria Math"/>
                                </a:rPr>
                                <m:t> </m:t>
                              </m:r>
                              <m:r>
                                <a:rPr lang="en-US" sz="2400" b="1" i="1">
                                  <a:latin typeface="Cambria Math"/>
                                </a:rPr>
                                <m:t>𝒘𝒊𝒅𝒕𝒉</m:t>
                              </m:r>
                            </m:den>
                          </m:f>
                        </m:e>
                      </m:box>
                      <m:r>
                        <a:rPr lang="en-US" sz="2400" b="1" i="1">
                          <a:latin typeface="Cambria Math"/>
                        </a:rPr>
                        <m:t> = </m:t>
                      </m:r>
                      <m:box>
                        <m:boxPr>
                          <m:ctrlPr>
                            <a:rPr lang="en-US" sz="2400" b="1" i="1">
                              <a:latin typeface="Cambria Math" panose="02040503050406030204" pitchFamily="18" charset="0"/>
                            </a:rPr>
                          </m:ctrlPr>
                        </m:boxPr>
                        <m:e>
                          <m:f>
                            <m:fPr>
                              <m:ctrlPr>
                                <a:rPr lang="en-US" sz="2400" b="1" i="1">
                                  <a:latin typeface="Cambria Math" panose="02040503050406030204" pitchFamily="18" charset="0"/>
                                </a:rPr>
                              </m:ctrlPr>
                            </m:fPr>
                            <m:num>
                              <m:r>
                                <a:rPr lang="en-US" sz="2400" b="1" i="1">
                                  <a:latin typeface="Cambria Math"/>
                                </a:rPr>
                                <m:t>𝒅𝒆𝒔𝒊𝒓𝒆𝒅</m:t>
                              </m:r>
                              <m:r>
                                <a:rPr lang="en-US" sz="2400" b="1" i="1">
                                  <a:latin typeface="Cambria Math"/>
                                </a:rPr>
                                <m:t> </m:t>
                              </m:r>
                              <m:r>
                                <a:rPr lang="en-US" sz="2400" b="1" i="1">
                                  <a:latin typeface="Cambria Math"/>
                                </a:rPr>
                                <m:t>𝒑𝒓𝒊𝒏𝒕</m:t>
                              </m:r>
                              <m:r>
                                <a:rPr lang="en-US" sz="2400" b="1" i="1">
                                  <a:latin typeface="Cambria Math"/>
                                </a:rPr>
                                <m:t> </m:t>
                              </m:r>
                              <m:r>
                                <a:rPr lang="en-US" sz="2400" b="1" i="1">
                                  <a:latin typeface="Cambria Math"/>
                                </a:rPr>
                                <m:t>𝒉𝒆𝒊𝒈𝒉𝒕</m:t>
                              </m:r>
                            </m:num>
                            <m:den>
                              <m:r>
                                <a:rPr lang="en-US" sz="2400" b="1" i="1">
                                  <a:latin typeface="Cambria Math"/>
                                </a:rPr>
                                <m:t>𝒅𝒆𝒔𝒊𝒓𝒆𝒅</m:t>
                              </m:r>
                              <m:r>
                                <a:rPr lang="en-US" sz="2400" b="1" i="1">
                                  <a:latin typeface="Cambria Math"/>
                                </a:rPr>
                                <m:t> </m:t>
                              </m:r>
                              <m:r>
                                <a:rPr lang="en-US" sz="2400" b="1" i="1">
                                  <a:latin typeface="Cambria Math"/>
                                </a:rPr>
                                <m:t>𝒑𝒓𝒊𝒏𝒕</m:t>
                              </m:r>
                              <m:r>
                                <a:rPr lang="en-US" sz="2400" b="1" i="1">
                                  <a:latin typeface="Cambria Math"/>
                                </a:rPr>
                                <m:t> </m:t>
                              </m:r>
                              <m:r>
                                <a:rPr lang="en-US" sz="2400" b="1" i="1">
                                  <a:latin typeface="Cambria Math"/>
                                </a:rPr>
                                <m:t>𝒘𝒊𝒅𝒕𝒉</m:t>
                              </m:r>
                            </m:den>
                          </m:f>
                        </m:e>
                      </m:box>
                    </m:oMath>
                  </m:oMathPara>
                </a14:m>
                <a:endParaRPr lang="en-US" sz="2400" b="1" dirty="0">
                  <a:latin typeface="+mn-lt"/>
                </a:endParaRPr>
              </a:p>
              <a:p>
                <a:pPr eaLnBrk="1" hangingPunct="1"/>
                <a:endParaRPr lang="en-US" sz="2400" b="1" dirty="0">
                  <a:latin typeface="+mn-lt"/>
                </a:endParaRPr>
              </a:p>
              <a:p>
                <a:pPr eaLnBrk="1" hangingPunct="1"/>
                <a:r>
                  <a:rPr lang="en-US" sz="2400" b="1" dirty="0">
                    <a:latin typeface="+mn-lt"/>
                  </a:rPr>
                  <a:t>Order your poster from Genigraphics and we will perform a free design review and advise you if we see anything that may be a concern for printing. We’ll even help tidy things up.</a:t>
                </a:r>
              </a:p>
              <a:p>
                <a:pPr eaLnBrk="1" hangingPunct="1"/>
                <a:endParaRPr lang="en-US" sz="2400" b="1" dirty="0">
                  <a:latin typeface="+mn-lt"/>
                </a:endParaRPr>
              </a:p>
              <a:p>
                <a:pPr eaLnBrk="1" hangingPunct="1"/>
                <a:r>
                  <a:rPr lang="en-US" sz="2400" b="1"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r>
                  <a:rPr lang="en-US" sz="2121" dirty="0">
                    <a:latin typeface="+mn-lt"/>
                  </a:rPr>
                  <a:t>.</a:t>
                </a:r>
              </a:p>
            </p:txBody>
          </p:sp>
        </mc:Choice>
        <mc:Fallback>
          <p:sp>
            <p:nvSpPr>
              <p:cNvPr id="33" name="Text Box 190">
                <a:extLst>
                  <a:ext uri="{FF2B5EF4-FFF2-40B4-BE49-F238E27FC236}">
                    <a16:creationId xmlns:a16="http://schemas.microsoft.com/office/drawing/2014/main" id="{DEB0C12C-7041-B15F-45F4-A430520181C0}"/>
                  </a:ext>
                </a:extLst>
              </p:cNvPr>
              <p:cNvSpPr txBox="1">
                <a:spLocks noRot="1" noChangeAspect="1" noMove="1" noResize="1" noEditPoints="1" noAdjustHandles="1" noChangeArrowheads="1" noChangeShapeType="1" noTextEdit="1"/>
              </p:cNvSpPr>
              <p:nvPr/>
            </p:nvSpPr>
            <p:spPr bwMode="auto">
              <a:xfrm>
                <a:off x="565035" y="9716720"/>
                <a:ext cx="9818702" cy="8767962"/>
              </a:xfrm>
              <a:prstGeom prst="rect">
                <a:avLst/>
              </a:prstGeom>
              <a:blipFill>
                <a:blip r:embed="rId7"/>
                <a:stretch>
                  <a:fillRect l="-683" r="-621"/>
                </a:stretch>
              </a:blipFill>
              <a:ln w="12700">
                <a:noFill/>
              </a:ln>
              <a:effectLst/>
            </p:spPr>
            <p:txBody>
              <a:bodyPr/>
              <a:lstStyle/>
              <a:p>
                <a:r>
                  <a:rPr lang="de-DE">
                    <a:noFill/>
                  </a:rPr>
                  <a:t> </a:t>
                </a:r>
              </a:p>
            </p:txBody>
          </p:sp>
        </mc:Fallback>
      </mc:AlternateContent>
      <p:sp>
        <p:nvSpPr>
          <p:cNvPr id="34" name="Rectangle 33">
            <a:extLst>
              <a:ext uri="{FF2B5EF4-FFF2-40B4-BE49-F238E27FC236}">
                <a16:creationId xmlns:a16="http://schemas.microsoft.com/office/drawing/2014/main" id="{431303BF-0FB2-7D08-8D37-EC9D661A2EE6}"/>
              </a:ext>
            </a:extLst>
          </p:cNvPr>
          <p:cNvSpPr/>
          <p:nvPr/>
        </p:nvSpPr>
        <p:spPr>
          <a:xfrm>
            <a:off x="536411" y="19726794"/>
            <a:ext cx="9539941" cy="630246"/>
          </a:xfrm>
          <a:prstGeom prst="rect">
            <a:avLst/>
          </a:prstGeom>
          <a:solidFill>
            <a:srgbClr val="6EC72D"/>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Methods</a:t>
            </a:r>
          </a:p>
        </p:txBody>
      </p:sp>
      <p:sp>
        <p:nvSpPr>
          <p:cNvPr id="35" name="Text Box 192">
            <a:extLst>
              <a:ext uri="{FF2B5EF4-FFF2-40B4-BE49-F238E27FC236}">
                <a16:creationId xmlns:a16="http://schemas.microsoft.com/office/drawing/2014/main" id="{9AF63129-D92C-DF58-551E-F2B1DDC1024A}"/>
              </a:ext>
            </a:extLst>
          </p:cNvPr>
          <p:cNvSpPr txBox="1">
            <a:spLocks noChangeArrowheads="1"/>
          </p:cNvSpPr>
          <p:nvPr/>
        </p:nvSpPr>
        <p:spPr bwMode="auto">
          <a:xfrm>
            <a:off x="574460" y="20450828"/>
            <a:ext cx="9501891" cy="9019954"/>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latin typeface="Calibri" pitchFamily="34" charset="0"/>
              </a:rPr>
              <a:t>Click here to insert your Methods and Materials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Autofit</a:t>
            </a:r>
            <a:r>
              <a:rPr lang="en-US" sz="2400" dirty="0">
                <a:latin typeface="Calibri" pitchFamily="34" charset="0"/>
              </a:rPr>
              <a:t>, and select the “Do Not Autofit” radio button.</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400" dirty="0">
              <a:latin typeface="Calibri" pitchFamily="34" charset="0"/>
            </a:endParaRPr>
          </a:p>
          <a:p>
            <a:pPr eaLnBrk="1" hangingPunct="1"/>
            <a:r>
              <a:rPr lang="en-US" sz="2400" dirty="0">
                <a:latin typeface="Calibri" pitchFamily="34" charset="0"/>
              </a:rPr>
              <a:t>Zoom out to 100% to preview what this will look like on your printed </a:t>
            </a:r>
            <a:r>
              <a:rPr lang="en-US" sz="2400" dirty="0" err="1" smtClean="0">
                <a:latin typeface="Calibri" pitchFamily="34" charset="0"/>
              </a:rPr>
              <a:t>poster.hjm</a:t>
            </a:r>
            <a:endParaRPr lang="en-US" sz="2400" dirty="0" smtClean="0">
              <a:latin typeface="Calibri" pitchFamily="34" charset="0"/>
            </a:endParaRPr>
          </a:p>
          <a:p>
            <a:pPr eaLnBrk="1" hangingPunct="1"/>
            <a:r>
              <a:rPr lang="en-US" sz="2400" dirty="0">
                <a:latin typeface="Calibri" pitchFamily="34" charset="0"/>
              </a:rPr>
              <a:t>Click here to insert your Methods and Materials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t>
            </a:r>
            <a:r>
              <a:rPr lang="en-US" sz="2400" b="1" dirty="0" err="1">
                <a:latin typeface="Calibri" pitchFamily="34" charset="0"/>
              </a:rPr>
              <a:t>Autofit</a:t>
            </a:r>
            <a:r>
              <a:rPr lang="en-US" sz="2400" dirty="0">
                <a:latin typeface="Calibri" pitchFamily="34" charset="0"/>
              </a:rPr>
              <a:t>, and select the “Do Not </a:t>
            </a:r>
            <a:r>
              <a:rPr lang="en-US" sz="2400" dirty="0" err="1">
                <a:latin typeface="Calibri" pitchFamily="34" charset="0"/>
              </a:rPr>
              <a:t>Autofit</a:t>
            </a:r>
            <a:r>
              <a:rPr lang="en-US" sz="2400" dirty="0">
                <a:latin typeface="Calibri" pitchFamily="34" charset="0"/>
              </a:rPr>
              <a:t>” radio button.</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a:t>
            </a:r>
            <a:endParaRPr lang="en-US" sz="2400" dirty="0">
              <a:latin typeface="Calibri" pitchFamily="34" charset="0"/>
            </a:endParaRPr>
          </a:p>
          <a:p>
            <a:pPr eaLnBrk="1" hangingPunct="1"/>
            <a:endParaRPr lang="en-US" sz="1800" dirty="0">
              <a:latin typeface="Calibri" pitchFamily="34" charset="0"/>
            </a:endParaRPr>
          </a:p>
        </p:txBody>
      </p:sp>
      <p:sp>
        <p:nvSpPr>
          <p:cNvPr id="36" name="Rectangle 35">
            <a:extLst>
              <a:ext uri="{FF2B5EF4-FFF2-40B4-BE49-F238E27FC236}">
                <a16:creationId xmlns:a16="http://schemas.microsoft.com/office/drawing/2014/main" id="{F3C7AC67-460F-04A4-6CEC-C607F913467D}"/>
              </a:ext>
            </a:extLst>
          </p:cNvPr>
          <p:cNvSpPr/>
          <p:nvPr/>
        </p:nvSpPr>
        <p:spPr>
          <a:xfrm>
            <a:off x="10703782" y="4297931"/>
            <a:ext cx="10113928" cy="630877"/>
          </a:xfrm>
          <a:prstGeom prst="rect">
            <a:avLst/>
          </a:prstGeom>
          <a:solidFill>
            <a:srgbClr val="6EC72D"/>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Results</a:t>
            </a:r>
          </a:p>
        </p:txBody>
      </p:sp>
      <p:sp>
        <p:nvSpPr>
          <p:cNvPr id="37" name="Rectangle 36">
            <a:extLst>
              <a:ext uri="{FF2B5EF4-FFF2-40B4-BE49-F238E27FC236}">
                <a16:creationId xmlns:a16="http://schemas.microsoft.com/office/drawing/2014/main" id="{59E2D37C-C7D7-54A4-1D27-94CC94B35D21}"/>
              </a:ext>
            </a:extLst>
          </p:cNvPr>
          <p:cNvSpPr/>
          <p:nvPr/>
        </p:nvSpPr>
        <p:spPr>
          <a:xfrm>
            <a:off x="10979195" y="12897340"/>
            <a:ext cx="9838515" cy="630246"/>
          </a:xfrm>
          <a:prstGeom prst="rect">
            <a:avLst/>
          </a:prstGeom>
          <a:solidFill>
            <a:srgbClr val="6EC72D"/>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Discussion</a:t>
            </a:r>
          </a:p>
        </p:txBody>
      </p:sp>
      <p:sp>
        <p:nvSpPr>
          <p:cNvPr id="38" name="Text Box 191">
            <a:extLst>
              <a:ext uri="{FF2B5EF4-FFF2-40B4-BE49-F238E27FC236}">
                <a16:creationId xmlns:a16="http://schemas.microsoft.com/office/drawing/2014/main" id="{72E5BC59-1E4C-921C-595B-1E0AE03625DE}"/>
              </a:ext>
            </a:extLst>
          </p:cNvPr>
          <p:cNvSpPr txBox="1">
            <a:spLocks noChangeArrowheads="1"/>
          </p:cNvSpPr>
          <p:nvPr/>
        </p:nvSpPr>
        <p:spPr bwMode="auto">
          <a:xfrm>
            <a:off x="10959075" y="13554582"/>
            <a:ext cx="9872200" cy="6465408"/>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latin typeface="Calibri" pitchFamily="34" charset="0"/>
              </a:rPr>
              <a:t>Click here to insert your Discussion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Autofit</a:t>
            </a:r>
            <a:r>
              <a:rPr lang="en-US" sz="2400" dirty="0">
                <a:latin typeface="Calibri" pitchFamily="34" charset="0"/>
              </a:rPr>
              <a:t>, and select the “Do Not Autofit” radio button.</a:t>
            </a:r>
          </a:p>
          <a:p>
            <a:pPr eaLnBrk="1" hangingPunct="1"/>
            <a:r>
              <a:rPr lang="en-US" sz="2400" dirty="0" smtClean="0">
                <a:latin typeface="Calibri" pitchFamily="34" charset="0"/>
              </a:rPr>
              <a:t>.</a:t>
            </a:r>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400" dirty="0">
              <a:latin typeface="Calibri" pitchFamily="34" charset="0"/>
            </a:endParaRPr>
          </a:p>
          <a:p>
            <a:pPr eaLnBrk="1" hangingPunct="1"/>
            <a:r>
              <a:rPr lang="en-US" sz="2400" dirty="0">
                <a:latin typeface="Calibri" pitchFamily="34" charset="0"/>
              </a:rPr>
              <a:t>Zoom out to 100% to preview what this will look like on your printed </a:t>
            </a:r>
            <a:r>
              <a:rPr lang="en-US" sz="2400" dirty="0" smtClean="0">
                <a:latin typeface="Calibri" pitchFamily="34" charset="0"/>
              </a:rPr>
              <a:t>poster</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a:t>
            </a:r>
            <a:r>
              <a:rPr lang="en-US" sz="2400" dirty="0" smtClean="0">
                <a:latin typeface="Calibri" pitchFamily="34" charset="0"/>
              </a:rPr>
              <a:t>post</a:t>
            </a:r>
            <a:endParaRPr lang="en-US" sz="2400" dirty="0">
              <a:latin typeface="Calibri" pitchFamily="34" charset="0"/>
            </a:endParaRPr>
          </a:p>
          <a:p>
            <a:pPr eaLnBrk="1" hangingPunct="1"/>
            <a:endParaRPr lang="en-US" sz="2000" dirty="0">
              <a:latin typeface="Calibri" pitchFamily="34" charset="0"/>
            </a:endParaRPr>
          </a:p>
        </p:txBody>
      </p:sp>
      <p:sp>
        <p:nvSpPr>
          <p:cNvPr id="39" name="Rectangle 38">
            <a:extLst>
              <a:ext uri="{FF2B5EF4-FFF2-40B4-BE49-F238E27FC236}">
                <a16:creationId xmlns:a16="http://schemas.microsoft.com/office/drawing/2014/main" id="{23C59A85-6BF0-3C44-D35B-D38780888B9A}"/>
              </a:ext>
            </a:extLst>
          </p:cNvPr>
          <p:cNvSpPr/>
          <p:nvPr/>
        </p:nvSpPr>
        <p:spPr>
          <a:xfrm>
            <a:off x="10960743" y="19709526"/>
            <a:ext cx="9856967" cy="630246"/>
          </a:xfrm>
          <a:prstGeom prst="rect">
            <a:avLst/>
          </a:prstGeom>
          <a:solidFill>
            <a:srgbClr val="6EC72D"/>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rPr>
              <a:t>Conclusions</a:t>
            </a:r>
          </a:p>
        </p:txBody>
      </p:sp>
      <p:sp>
        <p:nvSpPr>
          <p:cNvPr id="40" name="Text Box 193">
            <a:extLst>
              <a:ext uri="{FF2B5EF4-FFF2-40B4-BE49-F238E27FC236}">
                <a16:creationId xmlns:a16="http://schemas.microsoft.com/office/drawing/2014/main" id="{B2DC039E-07C2-559B-9C99-2694A4E59090}"/>
              </a:ext>
            </a:extLst>
          </p:cNvPr>
          <p:cNvSpPr txBox="1">
            <a:spLocks noChangeArrowheads="1"/>
          </p:cNvSpPr>
          <p:nvPr/>
        </p:nvSpPr>
        <p:spPr bwMode="auto">
          <a:xfrm>
            <a:off x="10930082" y="20366768"/>
            <a:ext cx="9872200" cy="4680304"/>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latin typeface="Calibri" pitchFamily="34" charset="0"/>
              </a:rPr>
              <a:t>Click here to insert your Conclusions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Autofit</a:t>
            </a:r>
            <a:r>
              <a:rPr lang="en-US" sz="2400" dirty="0">
                <a:latin typeface="Calibri" pitchFamily="34" charset="0"/>
              </a:rPr>
              <a:t>, and select the “Do Not Autofit” radio button.</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400" dirty="0">
              <a:latin typeface="Calibri" pitchFamily="34" charset="0"/>
            </a:endParaRPr>
          </a:p>
          <a:p>
            <a:pPr eaLnBrk="1" hangingPunct="1"/>
            <a:r>
              <a:rPr lang="en-US" sz="2400" dirty="0">
                <a:latin typeface="Calibri" pitchFamily="34" charset="0"/>
              </a:rPr>
              <a:t>Zoom out to 100% to preview what this will look like on your printed poster.</a:t>
            </a:r>
          </a:p>
        </p:txBody>
      </p:sp>
      <p:sp>
        <p:nvSpPr>
          <p:cNvPr id="42" name="Rectangle 41">
            <a:extLst>
              <a:ext uri="{FF2B5EF4-FFF2-40B4-BE49-F238E27FC236}">
                <a16:creationId xmlns:a16="http://schemas.microsoft.com/office/drawing/2014/main" id="{27B0DDA5-4475-3E39-7124-A1AF92DCCF0D}"/>
              </a:ext>
            </a:extLst>
          </p:cNvPr>
          <p:cNvSpPr/>
          <p:nvPr/>
        </p:nvSpPr>
        <p:spPr>
          <a:xfrm>
            <a:off x="10978786" y="25653589"/>
            <a:ext cx="9838924" cy="630246"/>
          </a:xfrm>
          <a:prstGeom prst="rect">
            <a:avLst/>
          </a:prstGeom>
          <a:solidFill>
            <a:srgbClr val="6EC72D"/>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t>References</a:t>
            </a:r>
          </a:p>
        </p:txBody>
      </p:sp>
      <p:sp>
        <p:nvSpPr>
          <p:cNvPr id="43" name="Text Box 122">
            <a:extLst>
              <a:ext uri="{FF2B5EF4-FFF2-40B4-BE49-F238E27FC236}">
                <a16:creationId xmlns:a16="http://schemas.microsoft.com/office/drawing/2014/main" id="{7F8AFB7C-2386-FCA7-1C77-ADD11802588D}"/>
              </a:ext>
            </a:extLst>
          </p:cNvPr>
          <p:cNvSpPr txBox="1">
            <a:spLocks noChangeArrowheads="1"/>
          </p:cNvSpPr>
          <p:nvPr/>
        </p:nvSpPr>
        <p:spPr bwMode="auto">
          <a:xfrm>
            <a:off x="553507" y="2009132"/>
            <a:ext cx="20287364" cy="144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2960" tIns="307401" rIns="122960" bIns="307401"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5372" b="1" dirty="0">
                <a:latin typeface="+mn-lt"/>
              </a:rPr>
              <a:t>Replace This Text With Your Title</a:t>
            </a:r>
          </a:p>
        </p:txBody>
      </p:sp>
      <p:sp>
        <p:nvSpPr>
          <p:cNvPr id="53" name="Text Box 123">
            <a:extLst>
              <a:ext uri="{FF2B5EF4-FFF2-40B4-BE49-F238E27FC236}">
                <a16:creationId xmlns:a16="http://schemas.microsoft.com/office/drawing/2014/main" id="{3EACB1C2-FC18-3CA4-3BA7-8D4032839764}"/>
              </a:ext>
            </a:extLst>
          </p:cNvPr>
          <p:cNvSpPr txBox="1">
            <a:spLocks noChangeArrowheads="1"/>
          </p:cNvSpPr>
          <p:nvPr/>
        </p:nvSpPr>
        <p:spPr bwMode="auto">
          <a:xfrm>
            <a:off x="536411" y="3469795"/>
            <a:ext cx="20308460"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960" tIns="122960" rIns="122960" bIns="12296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de-DE" sz="2000" dirty="0"/>
              <a:t>Prof. Dr. </a:t>
            </a:r>
            <a:r>
              <a:rPr lang="en-US" sz="2000" dirty="0"/>
              <a:t>Your name </a:t>
            </a:r>
            <a:r>
              <a:rPr lang="en-US" sz="2000" baseline="30000" dirty="0"/>
              <a:t>1</a:t>
            </a:r>
            <a:r>
              <a:rPr lang="en-US" sz="2000" dirty="0"/>
              <a:t>; </a:t>
            </a:r>
            <a:r>
              <a:rPr lang="de-DE" sz="2000" dirty="0"/>
              <a:t>Dr. </a:t>
            </a:r>
            <a:r>
              <a:rPr lang="en-US" sz="2000" dirty="0"/>
              <a:t>Your Name </a:t>
            </a:r>
            <a:r>
              <a:rPr lang="en-US" sz="2000" baseline="30000" dirty="0"/>
              <a:t>2</a:t>
            </a:r>
            <a:r>
              <a:rPr lang="en-US" sz="2000" dirty="0"/>
              <a:t>;  Your Name</a:t>
            </a:r>
            <a:r>
              <a:rPr lang="de-DE" sz="2000" dirty="0"/>
              <a:t>  </a:t>
            </a:r>
            <a:r>
              <a:rPr lang="en-US" sz="2000" baseline="30000" dirty="0"/>
              <a:t>3                 </a:t>
            </a:r>
          </a:p>
          <a:p>
            <a:pPr algn="ctr" eaLnBrk="1" hangingPunct="1"/>
            <a:r>
              <a:rPr lang="en-US" sz="2000" baseline="30000" dirty="0"/>
              <a:t>1</a:t>
            </a:r>
            <a:r>
              <a:rPr lang="en-US" sz="2000" dirty="0"/>
              <a:t>University of Mosul; </a:t>
            </a:r>
            <a:r>
              <a:rPr lang="en-US" sz="2000" baseline="30000" dirty="0"/>
              <a:t>2</a:t>
            </a:r>
            <a:r>
              <a:rPr lang="en-US" sz="2000" dirty="0"/>
              <a:t>University of Graz; </a:t>
            </a:r>
            <a:r>
              <a:rPr lang="en-US" sz="2000" baseline="30000" dirty="0"/>
              <a:t>3 </a:t>
            </a:r>
            <a:r>
              <a:rPr lang="en-US" sz="2000" dirty="0"/>
              <a:t>TU Dortmund University </a:t>
            </a:r>
          </a:p>
        </p:txBody>
      </p:sp>
      <p:pic>
        <p:nvPicPr>
          <p:cNvPr id="46" name="Picture 45" descr="A close-up of a logo&#10;&#10;Description automatically generated">
            <a:extLst>
              <a:ext uri="{FF2B5EF4-FFF2-40B4-BE49-F238E27FC236}">
                <a16:creationId xmlns:a16="http://schemas.microsoft.com/office/drawing/2014/main" id="{E1E51791-FE29-B597-284F-8536F5590D0E}"/>
              </a:ext>
            </a:extLst>
          </p:cNvPr>
          <p:cNvPicPr>
            <a:picLocks noChangeAspect="1"/>
          </p:cNvPicPr>
          <p:nvPr/>
        </p:nvPicPr>
        <p:blipFill rotWithShape="1">
          <a:blip r:embed="rId8">
            <a:extLst>
              <a:ext uri="{28A0092B-C50C-407E-A947-70E740481C1C}">
                <a14:useLocalDpi xmlns:a14="http://schemas.microsoft.com/office/drawing/2010/main" val="0"/>
              </a:ext>
            </a:extLst>
          </a:blip>
          <a:srcRect l="6058" t="13571" r="10340" b="14947"/>
          <a:stretch/>
        </p:blipFill>
        <p:spPr>
          <a:xfrm>
            <a:off x="15993575" y="358115"/>
            <a:ext cx="4703436" cy="1466322"/>
          </a:xfrm>
          <a:prstGeom prst="rect">
            <a:avLst/>
          </a:prstGeom>
        </p:spPr>
      </p:pic>
    </p:spTree>
    <p:extLst>
      <p:ext uri="{BB962C8B-B14F-4D97-AF65-F5344CB8AC3E}">
        <p14:creationId xmlns:p14="http://schemas.microsoft.com/office/powerpoint/2010/main" val="178683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36E0-3E57-91F5-E47A-041D29C9C57C}"/>
              </a:ext>
            </a:extLst>
          </p:cNvPr>
          <p:cNvSpPr>
            <a:spLocks noGrp="1"/>
          </p:cNvSpPr>
          <p:nvPr>
            <p:ph type="title"/>
          </p:nvPr>
        </p:nvSpPr>
        <p:spPr>
          <a:xfrm>
            <a:off x="520360" y="287172"/>
            <a:ext cx="20311295" cy="4011391"/>
          </a:xfrm>
          <a:noFill/>
        </p:spPr>
        <p:txBody>
          <a:bodyPr>
            <a:normAutofit/>
          </a:bodyPr>
          <a:lstStyle/>
          <a:p>
            <a:r>
              <a:rPr lang="en-US" sz="5655" b="1" dirty="0"/>
              <a:t/>
            </a:r>
            <a:br>
              <a:rPr lang="en-US" sz="5655" b="1" dirty="0"/>
            </a:br>
            <a:endParaRPr lang="en-US" dirty="0"/>
          </a:p>
        </p:txBody>
      </p:sp>
      <p:cxnSp>
        <p:nvCxnSpPr>
          <p:cNvPr id="5" name="Straight Connector 4">
            <a:extLst>
              <a:ext uri="{FF2B5EF4-FFF2-40B4-BE49-F238E27FC236}">
                <a16:creationId xmlns:a16="http://schemas.microsoft.com/office/drawing/2014/main" id="{9EED45FE-2605-6601-0287-BA5CDE05F9D1}"/>
              </a:ext>
            </a:extLst>
          </p:cNvPr>
          <p:cNvCxnSpPr>
            <a:cxnSpLocks/>
            <a:stCxn id="3" idx="0"/>
            <a:endCxn id="3" idx="2"/>
          </p:cNvCxnSpPr>
          <p:nvPr/>
        </p:nvCxnSpPr>
        <p:spPr>
          <a:xfrm>
            <a:off x="10677060" y="4298563"/>
            <a:ext cx="0" cy="2552151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46BAE1-8D93-DAB8-7F2B-398537FD3929}"/>
              </a:ext>
            </a:extLst>
          </p:cNvPr>
          <p:cNvSpPr txBox="1"/>
          <p:nvPr/>
        </p:nvSpPr>
        <p:spPr>
          <a:xfrm>
            <a:off x="10960744" y="26340284"/>
            <a:ext cx="9870532" cy="2268570"/>
          </a:xfrm>
          <a:prstGeom prst="rect">
            <a:avLst/>
          </a:prstGeom>
          <a:noFill/>
          <a:ln>
            <a:noFill/>
          </a:ln>
        </p:spPr>
        <p:txBody>
          <a:bodyPr wrap="square">
            <a:spAutoFit/>
          </a:bodyPr>
          <a:lstStyle/>
          <a:p>
            <a:r>
              <a:rPr lang="ar-IQ" sz="1414" dirty="0"/>
              <a:t>1</a:t>
            </a:r>
            <a:endParaRPr lang="en-US" sz="1414" dirty="0"/>
          </a:p>
          <a:p>
            <a:r>
              <a:rPr lang="ar-IQ" sz="1414" dirty="0"/>
              <a:t>2</a:t>
            </a:r>
            <a:endParaRPr lang="en-US" sz="1414" dirty="0"/>
          </a:p>
          <a:p>
            <a:r>
              <a:rPr lang="ar-IQ" sz="1414" dirty="0"/>
              <a:t>3</a:t>
            </a:r>
            <a:endParaRPr lang="en-US" sz="1414" dirty="0"/>
          </a:p>
          <a:p>
            <a:r>
              <a:rPr lang="ar-IQ" sz="1414" dirty="0"/>
              <a:t>4</a:t>
            </a:r>
            <a:endParaRPr lang="en-US" sz="1414" dirty="0"/>
          </a:p>
          <a:p>
            <a:r>
              <a:rPr lang="en-US" sz="1414" dirty="0"/>
              <a:t>5</a:t>
            </a:r>
          </a:p>
          <a:p>
            <a:r>
              <a:rPr lang="en-US" sz="1414" dirty="0"/>
              <a:t>6</a:t>
            </a:r>
          </a:p>
          <a:p>
            <a:r>
              <a:rPr lang="en-US" sz="1414" dirty="0"/>
              <a:t>7</a:t>
            </a:r>
          </a:p>
          <a:p>
            <a:r>
              <a:rPr lang="en-US" sz="1414" dirty="0"/>
              <a:t>8</a:t>
            </a:r>
          </a:p>
          <a:p>
            <a:r>
              <a:rPr lang="en-US" sz="1414" dirty="0"/>
              <a:t>9</a:t>
            </a:r>
          </a:p>
          <a:p>
            <a:r>
              <a:rPr lang="en-US" sz="1414" dirty="0"/>
              <a:t>10</a:t>
            </a:r>
            <a:endParaRPr lang="ar-IQ" sz="1414" dirty="0"/>
          </a:p>
        </p:txBody>
      </p:sp>
      <p:sp>
        <p:nvSpPr>
          <p:cNvPr id="13" name="Text Box 194">
            <a:extLst>
              <a:ext uri="{FF2B5EF4-FFF2-40B4-BE49-F238E27FC236}">
                <a16:creationId xmlns:a16="http://schemas.microsoft.com/office/drawing/2014/main" id="{5DB4ECB7-A077-3D10-0676-4D037C6D054C}"/>
              </a:ext>
            </a:extLst>
          </p:cNvPr>
          <p:cNvSpPr txBox="1">
            <a:spLocks noChangeArrowheads="1"/>
          </p:cNvSpPr>
          <p:nvPr/>
        </p:nvSpPr>
        <p:spPr bwMode="auto">
          <a:xfrm>
            <a:off x="10960743" y="4962100"/>
            <a:ext cx="9870532" cy="6157632"/>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latin typeface="Calibri" pitchFamily="34" charset="0"/>
              </a:rPr>
              <a:t>Click here to insert your Results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Autofit</a:t>
            </a:r>
            <a:r>
              <a:rPr lang="en-US" sz="2400" dirty="0">
                <a:latin typeface="Calibri" pitchFamily="34" charset="0"/>
              </a:rPr>
              <a:t>, and select the “Do Not Autofit” radio button.</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400" dirty="0">
              <a:latin typeface="Calibri" pitchFamily="34" charset="0"/>
            </a:endParaRPr>
          </a:p>
          <a:p>
            <a:pPr eaLnBrk="1" hangingPunct="1"/>
            <a:r>
              <a:rPr lang="en-US" sz="2400" dirty="0">
                <a:latin typeface="Calibri" pitchFamily="34" charset="0"/>
              </a:rPr>
              <a:t>Zoom out to 100% to preview what this will look like on your printed poster.</a:t>
            </a:r>
          </a:p>
          <a:p>
            <a:pPr eaLnBrk="1" hangingPunct="1"/>
            <a:endParaRPr lang="en-US" sz="2400" dirty="0">
              <a:latin typeface="Calibri" pitchFamily="34" charset="0"/>
            </a:endParaRPr>
          </a:p>
          <a:p>
            <a:pPr eaLnBrk="1" hangingPunct="1"/>
            <a:r>
              <a:rPr lang="en-US" sz="2400" dirty="0">
                <a:latin typeface="Calibri" pitchFamily="34" charset="0"/>
              </a:rPr>
              <a:t>Speaking of Results, yours will look better if you remember to run a spell-check on your poster! After you’ve added your content click on </a:t>
            </a:r>
            <a:r>
              <a:rPr lang="en-US" sz="2400" b="1" dirty="0">
                <a:latin typeface="Calibri" pitchFamily="34" charset="0"/>
              </a:rPr>
              <a:t>Review</a:t>
            </a:r>
            <a:r>
              <a:rPr lang="en-US" sz="2400" dirty="0">
                <a:latin typeface="Calibri" pitchFamily="34" charset="0"/>
              </a:rPr>
              <a:t>, </a:t>
            </a:r>
            <a:r>
              <a:rPr lang="en-US" sz="2400" b="1" dirty="0">
                <a:latin typeface="Calibri" pitchFamily="34" charset="0"/>
              </a:rPr>
              <a:t>Spelling</a:t>
            </a:r>
            <a:r>
              <a:rPr lang="en-US" sz="2400" dirty="0">
                <a:latin typeface="Calibri" pitchFamily="34" charset="0"/>
              </a:rPr>
              <a:t>, or press F7.</a:t>
            </a:r>
          </a:p>
        </p:txBody>
      </p:sp>
      <p:pic>
        <p:nvPicPr>
          <p:cNvPr id="14" name="Picture 13" descr="A close-up of a sign&#10;&#10;Description automatically generated">
            <a:extLst>
              <a:ext uri="{FF2B5EF4-FFF2-40B4-BE49-F238E27FC236}">
                <a16:creationId xmlns:a16="http://schemas.microsoft.com/office/drawing/2014/main" id="{5B1D7E61-EA72-ED0B-48F6-2A68C63CB2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0919" y="384617"/>
            <a:ext cx="2035343" cy="1466322"/>
          </a:xfrm>
          <a:prstGeom prst="rect">
            <a:avLst/>
          </a:prstGeom>
        </p:spPr>
      </p:pic>
      <p:pic>
        <p:nvPicPr>
          <p:cNvPr id="15" name="Picture 14" descr="A green logo with a black background&#10;&#10;Description automatically generated">
            <a:extLst>
              <a:ext uri="{FF2B5EF4-FFF2-40B4-BE49-F238E27FC236}">
                <a16:creationId xmlns:a16="http://schemas.microsoft.com/office/drawing/2014/main" id="{43EE262E-4D1C-7547-B8A8-803852A55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803" y="272186"/>
            <a:ext cx="1946578" cy="1543575"/>
          </a:xfrm>
          <a:prstGeom prst="rect">
            <a:avLst/>
          </a:prstGeom>
        </p:spPr>
      </p:pic>
      <p:pic>
        <p:nvPicPr>
          <p:cNvPr id="17" name="Picture 16" descr="A yellow and black rectangular object with black text&#10;&#10;Description automatically generated">
            <a:extLst>
              <a:ext uri="{FF2B5EF4-FFF2-40B4-BE49-F238E27FC236}">
                <a16:creationId xmlns:a16="http://schemas.microsoft.com/office/drawing/2014/main" id="{D6185C10-C728-B455-D704-2277F332A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354" y="447194"/>
            <a:ext cx="1447252" cy="1245551"/>
          </a:xfrm>
          <a:prstGeom prst="rect">
            <a:avLst/>
          </a:prstGeom>
        </p:spPr>
      </p:pic>
      <p:pic>
        <p:nvPicPr>
          <p:cNvPr id="18" name="Picture 17" descr="A logo of a university&#10;&#10;Description automatically generated">
            <a:extLst>
              <a:ext uri="{FF2B5EF4-FFF2-40B4-BE49-F238E27FC236}">
                <a16:creationId xmlns:a16="http://schemas.microsoft.com/office/drawing/2014/main" id="{F615FBAB-284B-A438-92B9-93615EB36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1959" y="359970"/>
            <a:ext cx="1382664" cy="1363423"/>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D9081D03-DAAF-B1AC-03E5-8D6764ECF0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314" y="365458"/>
            <a:ext cx="3709216" cy="1303569"/>
          </a:xfrm>
          <a:prstGeom prst="rect">
            <a:avLst/>
          </a:prstGeom>
        </p:spPr>
      </p:pic>
      <p:sp>
        <p:nvSpPr>
          <p:cNvPr id="29" name="Text Box 189">
            <a:extLst>
              <a:ext uri="{FF2B5EF4-FFF2-40B4-BE49-F238E27FC236}">
                <a16:creationId xmlns:a16="http://schemas.microsoft.com/office/drawing/2014/main" id="{ED511AC9-E7FA-827E-C956-8DAFADBC4730}"/>
              </a:ext>
            </a:extLst>
          </p:cNvPr>
          <p:cNvSpPr txBox="1">
            <a:spLocks noChangeArrowheads="1"/>
          </p:cNvSpPr>
          <p:nvPr/>
        </p:nvSpPr>
        <p:spPr bwMode="auto">
          <a:xfrm>
            <a:off x="553507" y="4902192"/>
            <a:ext cx="9870531" cy="4164778"/>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121" dirty="0">
                <a:latin typeface="Calibri" pitchFamily="34" charset="0"/>
              </a:rPr>
              <a:t>Click here to insert your Abstract text. Type it in or copy and paste from your Word document or other source.</a:t>
            </a:r>
          </a:p>
          <a:p>
            <a:pPr eaLnBrk="1" hangingPunct="1"/>
            <a:endParaRPr lang="en-US" sz="2121" dirty="0">
              <a:latin typeface="Calibri" pitchFamily="34" charset="0"/>
            </a:endParaRPr>
          </a:p>
          <a:p>
            <a:pPr eaLnBrk="1" hangingPunct="1"/>
            <a:r>
              <a:rPr lang="en-US" sz="2121" dirty="0">
                <a:latin typeface="Calibri" pitchFamily="34" charset="0"/>
              </a:rPr>
              <a:t>This text box will automatically re-size to your text. To turn off that feature, right click inside this box and go to </a:t>
            </a:r>
            <a:r>
              <a:rPr lang="en-US" sz="2121" b="1" dirty="0">
                <a:latin typeface="Calibri" pitchFamily="34" charset="0"/>
              </a:rPr>
              <a:t>Format Shape, Text Box, Autofit</a:t>
            </a:r>
            <a:r>
              <a:rPr lang="en-US" sz="2121" dirty="0">
                <a:latin typeface="Calibri" pitchFamily="34" charset="0"/>
              </a:rPr>
              <a:t>, and select the “Do Not Autofit” radio button.</a:t>
            </a:r>
          </a:p>
          <a:p>
            <a:pPr eaLnBrk="1" hangingPunct="1"/>
            <a:endParaRPr lang="en-US" sz="2121" dirty="0">
              <a:latin typeface="Calibri" pitchFamily="34" charset="0"/>
            </a:endParaRPr>
          </a:p>
          <a:p>
            <a:pPr eaLnBrk="1" hangingPunct="1"/>
            <a:r>
              <a:rPr lang="en-US" sz="2121"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121" dirty="0">
              <a:latin typeface="Calibri" pitchFamily="34" charset="0"/>
            </a:endParaRPr>
          </a:p>
          <a:p>
            <a:pPr eaLnBrk="1" hangingPunct="1"/>
            <a:r>
              <a:rPr lang="en-US" sz="2121" dirty="0">
                <a:latin typeface="Calibri" pitchFamily="34" charset="0"/>
              </a:rPr>
              <a:t>Zoom out to 100% to preview what this will look like on your printed poster.</a:t>
            </a:r>
          </a:p>
        </p:txBody>
      </p:sp>
      <p:sp>
        <p:nvSpPr>
          <p:cNvPr id="31" name="Rectangle 30">
            <a:extLst>
              <a:ext uri="{FF2B5EF4-FFF2-40B4-BE49-F238E27FC236}">
                <a16:creationId xmlns:a16="http://schemas.microsoft.com/office/drawing/2014/main" id="{D1072F85-D295-F8D3-3B96-42090A4BAEC5}"/>
              </a:ext>
            </a:extLst>
          </p:cNvPr>
          <p:cNvSpPr/>
          <p:nvPr/>
        </p:nvSpPr>
        <p:spPr>
          <a:xfrm>
            <a:off x="536411" y="4297931"/>
            <a:ext cx="10194166" cy="63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tx1"/>
                </a:solidFill>
              </a:rPr>
              <a:t>Abstract</a:t>
            </a:r>
          </a:p>
        </p:txBody>
      </p:sp>
      <p:sp>
        <p:nvSpPr>
          <p:cNvPr id="32" name="Rectangle 31">
            <a:extLst>
              <a:ext uri="{FF2B5EF4-FFF2-40B4-BE49-F238E27FC236}">
                <a16:creationId xmlns:a16="http://schemas.microsoft.com/office/drawing/2014/main" id="{E6FF463E-AEE2-AB02-B3ED-38D5206B9B49}"/>
              </a:ext>
            </a:extLst>
          </p:cNvPr>
          <p:cNvSpPr/>
          <p:nvPr/>
        </p:nvSpPr>
        <p:spPr>
          <a:xfrm>
            <a:off x="536411" y="9060572"/>
            <a:ext cx="9856947" cy="63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tx1"/>
                </a:solidFill>
              </a:rPr>
              <a:t>Introduction</a:t>
            </a:r>
          </a:p>
        </p:txBody>
      </p:sp>
      <mc:AlternateContent xmlns:mc="http://schemas.openxmlformats.org/markup-compatibility/2006">
        <mc:Choice xmlns:a14="http://schemas.microsoft.com/office/drawing/2010/main" Requires="a14">
          <p:sp>
            <p:nvSpPr>
              <p:cNvPr id="33" name="Text Box 190">
                <a:extLst>
                  <a:ext uri="{FF2B5EF4-FFF2-40B4-BE49-F238E27FC236}">
                    <a16:creationId xmlns:a16="http://schemas.microsoft.com/office/drawing/2014/main" id="{DEB0C12C-7041-B15F-45F4-A430520181C0}"/>
                  </a:ext>
                </a:extLst>
              </p:cNvPr>
              <p:cNvSpPr txBox="1">
                <a:spLocks noChangeArrowheads="1"/>
              </p:cNvSpPr>
              <p:nvPr/>
            </p:nvSpPr>
            <p:spPr bwMode="auto">
              <a:xfrm>
                <a:off x="565035" y="9716720"/>
                <a:ext cx="9818702" cy="8767962"/>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b="1" dirty="0">
                    <a:latin typeface="+mn-lt"/>
                  </a:rPr>
                  <a:t>Genigraphics® has provided this template to assist in preparation of a medical or scientific research poster. The dimensions are set to A0 international paper size (46.8” high by 33.1” wide) but prints can be scaled up or down in size to any dimension with the same aspect ratio. For example, if you order an A1 poster (33.1” high by 23.4” wide) using this template, we will print the file at 70.6% of its original size. The most critical factor is that your template and poster dimensions must be proportional:</a:t>
                </a:r>
              </a:p>
              <a:p>
                <a:pPr eaLnBrk="1" hangingPunct="1"/>
                <a:endParaRPr lang="en-US" sz="2400"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2400" b="1" i="1">
                              <a:latin typeface="Cambria Math" panose="02040503050406030204" pitchFamily="18" charset="0"/>
                            </a:rPr>
                          </m:ctrlPr>
                        </m:boxPr>
                        <m:e>
                          <m:f>
                            <m:fPr>
                              <m:ctrlPr>
                                <a:rPr lang="en-US" sz="2400" b="1" i="1">
                                  <a:latin typeface="Cambria Math" panose="02040503050406030204" pitchFamily="18" charset="0"/>
                                </a:rPr>
                              </m:ctrlPr>
                            </m:fPr>
                            <m:num>
                              <m:r>
                                <a:rPr lang="en-US" sz="2400" b="1" i="1">
                                  <a:latin typeface="Cambria Math"/>
                                </a:rPr>
                                <m:t>𝒕𝒆𝒎𝒑𝒍𝒂𝒕𝒆</m:t>
                              </m:r>
                              <m:r>
                                <a:rPr lang="en-US" sz="2400" b="1" i="1">
                                  <a:latin typeface="Cambria Math"/>
                                </a:rPr>
                                <m:t> </m:t>
                              </m:r>
                              <m:r>
                                <a:rPr lang="en-US" sz="2400" b="1" i="1">
                                  <a:latin typeface="Cambria Math"/>
                                </a:rPr>
                                <m:t>𝒉𝒆𝒊𝒈𝒉𝒕</m:t>
                              </m:r>
                            </m:num>
                            <m:den>
                              <m:r>
                                <a:rPr lang="en-US" sz="2400" b="1" i="1">
                                  <a:latin typeface="Cambria Math"/>
                                </a:rPr>
                                <m:t>𝒕𝒆𝒎𝒑𝒍𝒂𝒕𝒆</m:t>
                              </m:r>
                              <m:r>
                                <a:rPr lang="en-US" sz="2400" b="1" i="1">
                                  <a:latin typeface="Cambria Math"/>
                                </a:rPr>
                                <m:t> </m:t>
                              </m:r>
                              <m:r>
                                <a:rPr lang="en-US" sz="2400" b="1" i="1">
                                  <a:latin typeface="Cambria Math"/>
                                </a:rPr>
                                <m:t>𝒘𝒊𝒅𝒕𝒉</m:t>
                              </m:r>
                            </m:den>
                          </m:f>
                        </m:e>
                      </m:box>
                      <m:r>
                        <a:rPr lang="en-US" sz="2400" b="1" i="1">
                          <a:latin typeface="Cambria Math"/>
                        </a:rPr>
                        <m:t> = </m:t>
                      </m:r>
                      <m:box>
                        <m:boxPr>
                          <m:ctrlPr>
                            <a:rPr lang="en-US" sz="2400" b="1" i="1">
                              <a:latin typeface="Cambria Math" panose="02040503050406030204" pitchFamily="18" charset="0"/>
                            </a:rPr>
                          </m:ctrlPr>
                        </m:boxPr>
                        <m:e>
                          <m:f>
                            <m:fPr>
                              <m:ctrlPr>
                                <a:rPr lang="en-US" sz="2400" b="1" i="1">
                                  <a:latin typeface="Cambria Math" panose="02040503050406030204" pitchFamily="18" charset="0"/>
                                </a:rPr>
                              </m:ctrlPr>
                            </m:fPr>
                            <m:num>
                              <m:r>
                                <a:rPr lang="en-US" sz="2400" b="1" i="1">
                                  <a:latin typeface="Cambria Math"/>
                                </a:rPr>
                                <m:t>𝒅𝒆𝒔𝒊𝒓𝒆𝒅</m:t>
                              </m:r>
                              <m:r>
                                <a:rPr lang="en-US" sz="2400" b="1" i="1">
                                  <a:latin typeface="Cambria Math"/>
                                </a:rPr>
                                <m:t> </m:t>
                              </m:r>
                              <m:r>
                                <a:rPr lang="en-US" sz="2400" b="1" i="1">
                                  <a:latin typeface="Cambria Math"/>
                                </a:rPr>
                                <m:t>𝒑𝒓𝒊𝒏𝒕</m:t>
                              </m:r>
                              <m:r>
                                <a:rPr lang="en-US" sz="2400" b="1" i="1">
                                  <a:latin typeface="Cambria Math"/>
                                </a:rPr>
                                <m:t> </m:t>
                              </m:r>
                              <m:r>
                                <a:rPr lang="en-US" sz="2400" b="1" i="1">
                                  <a:latin typeface="Cambria Math"/>
                                </a:rPr>
                                <m:t>𝒉𝒆𝒊𝒈𝒉𝒕</m:t>
                              </m:r>
                            </m:num>
                            <m:den>
                              <m:r>
                                <a:rPr lang="en-US" sz="2400" b="1" i="1">
                                  <a:latin typeface="Cambria Math"/>
                                </a:rPr>
                                <m:t>𝒅𝒆𝒔𝒊𝒓𝒆𝒅</m:t>
                              </m:r>
                              <m:r>
                                <a:rPr lang="en-US" sz="2400" b="1" i="1">
                                  <a:latin typeface="Cambria Math"/>
                                </a:rPr>
                                <m:t> </m:t>
                              </m:r>
                              <m:r>
                                <a:rPr lang="en-US" sz="2400" b="1" i="1">
                                  <a:latin typeface="Cambria Math"/>
                                </a:rPr>
                                <m:t>𝒑𝒓𝒊𝒏𝒕</m:t>
                              </m:r>
                              <m:r>
                                <a:rPr lang="en-US" sz="2400" b="1" i="1">
                                  <a:latin typeface="Cambria Math"/>
                                </a:rPr>
                                <m:t> </m:t>
                              </m:r>
                              <m:r>
                                <a:rPr lang="en-US" sz="2400" b="1" i="1">
                                  <a:latin typeface="Cambria Math"/>
                                </a:rPr>
                                <m:t>𝒘𝒊𝒅𝒕𝒉</m:t>
                              </m:r>
                            </m:den>
                          </m:f>
                        </m:e>
                      </m:box>
                    </m:oMath>
                  </m:oMathPara>
                </a14:m>
                <a:endParaRPr lang="en-US" sz="2400" b="1" dirty="0">
                  <a:latin typeface="+mn-lt"/>
                </a:endParaRPr>
              </a:p>
              <a:p>
                <a:pPr eaLnBrk="1" hangingPunct="1"/>
                <a:endParaRPr lang="en-US" sz="2400" b="1" dirty="0">
                  <a:latin typeface="+mn-lt"/>
                </a:endParaRPr>
              </a:p>
              <a:p>
                <a:pPr eaLnBrk="1" hangingPunct="1"/>
                <a:r>
                  <a:rPr lang="en-US" sz="2400" b="1" dirty="0">
                    <a:latin typeface="+mn-lt"/>
                  </a:rPr>
                  <a:t>Order your poster from Genigraphics and we will perform a free design review and advise you if we see anything that may be a concern for printing. We’ll even help tidy things up.</a:t>
                </a:r>
              </a:p>
              <a:p>
                <a:pPr eaLnBrk="1" hangingPunct="1"/>
                <a:endParaRPr lang="en-US" sz="2400" b="1" dirty="0">
                  <a:latin typeface="+mn-lt"/>
                </a:endParaRPr>
              </a:p>
              <a:p>
                <a:pPr eaLnBrk="1" hangingPunct="1"/>
                <a:r>
                  <a:rPr lang="en-US" sz="2400" b="1"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r>
                  <a:rPr lang="en-US" sz="2121" dirty="0">
                    <a:latin typeface="+mn-lt"/>
                  </a:rPr>
                  <a:t>.</a:t>
                </a:r>
              </a:p>
            </p:txBody>
          </p:sp>
        </mc:Choice>
        <mc:Fallback>
          <p:sp>
            <p:nvSpPr>
              <p:cNvPr id="33" name="Text Box 190">
                <a:extLst>
                  <a:ext uri="{FF2B5EF4-FFF2-40B4-BE49-F238E27FC236}">
                    <a16:creationId xmlns:a16="http://schemas.microsoft.com/office/drawing/2014/main" id="{DEB0C12C-7041-B15F-45F4-A430520181C0}"/>
                  </a:ext>
                </a:extLst>
              </p:cNvPr>
              <p:cNvSpPr txBox="1">
                <a:spLocks noRot="1" noChangeAspect="1" noMove="1" noResize="1" noEditPoints="1" noAdjustHandles="1" noChangeArrowheads="1" noChangeShapeType="1" noTextEdit="1"/>
              </p:cNvSpPr>
              <p:nvPr/>
            </p:nvSpPr>
            <p:spPr bwMode="auto">
              <a:xfrm>
                <a:off x="565035" y="9716720"/>
                <a:ext cx="9818702" cy="8767962"/>
              </a:xfrm>
              <a:prstGeom prst="rect">
                <a:avLst/>
              </a:prstGeom>
              <a:blipFill>
                <a:blip r:embed="rId7"/>
                <a:stretch>
                  <a:fillRect l="-683" r="-621"/>
                </a:stretch>
              </a:blipFill>
              <a:ln w="12700">
                <a:noFill/>
              </a:ln>
              <a:effectLst/>
            </p:spPr>
            <p:txBody>
              <a:bodyPr/>
              <a:lstStyle/>
              <a:p>
                <a:r>
                  <a:rPr lang="de-DE">
                    <a:noFill/>
                  </a:rPr>
                  <a:t> </a:t>
                </a:r>
              </a:p>
            </p:txBody>
          </p:sp>
        </mc:Fallback>
      </mc:AlternateContent>
      <p:sp>
        <p:nvSpPr>
          <p:cNvPr id="34" name="Rectangle 33">
            <a:extLst>
              <a:ext uri="{FF2B5EF4-FFF2-40B4-BE49-F238E27FC236}">
                <a16:creationId xmlns:a16="http://schemas.microsoft.com/office/drawing/2014/main" id="{431303BF-0FB2-7D08-8D37-EC9D661A2EE6}"/>
              </a:ext>
            </a:extLst>
          </p:cNvPr>
          <p:cNvSpPr/>
          <p:nvPr/>
        </p:nvSpPr>
        <p:spPr>
          <a:xfrm>
            <a:off x="536411" y="19726794"/>
            <a:ext cx="9539941" cy="63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tx1"/>
                </a:solidFill>
              </a:rPr>
              <a:t>Methods</a:t>
            </a:r>
          </a:p>
        </p:txBody>
      </p:sp>
      <p:sp>
        <p:nvSpPr>
          <p:cNvPr id="35" name="Text Box 192">
            <a:extLst>
              <a:ext uri="{FF2B5EF4-FFF2-40B4-BE49-F238E27FC236}">
                <a16:creationId xmlns:a16="http://schemas.microsoft.com/office/drawing/2014/main" id="{9AF63129-D92C-DF58-551E-F2B1DDC1024A}"/>
              </a:ext>
            </a:extLst>
          </p:cNvPr>
          <p:cNvSpPr txBox="1">
            <a:spLocks noChangeArrowheads="1"/>
          </p:cNvSpPr>
          <p:nvPr/>
        </p:nvSpPr>
        <p:spPr bwMode="auto">
          <a:xfrm>
            <a:off x="574460" y="20450828"/>
            <a:ext cx="9501891" cy="9019954"/>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latin typeface="Calibri" pitchFamily="34" charset="0"/>
              </a:rPr>
              <a:t>Click here to insert your Methods and Materials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Autofit</a:t>
            </a:r>
            <a:r>
              <a:rPr lang="en-US" sz="2400" dirty="0">
                <a:latin typeface="Calibri" pitchFamily="34" charset="0"/>
              </a:rPr>
              <a:t>, and select the “Do Not Autofit” radio button.</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400" dirty="0">
              <a:latin typeface="Calibri" pitchFamily="34" charset="0"/>
            </a:endParaRPr>
          </a:p>
          <a:p>
            <a:pPr eaLnBrk="1" hangingPunct="1"/>
            <a:r>
              <a:rPr lang="en-US" sz="2400" dirty="0">
                <a:latin typeface="Calibri" pitchFamily="34" charset="0"/>
              </a:rPr>
              <a:t>Zoom out to 100% to preview what this will look like on your printed </a:t>
            </a:r>
            <a:r>
              <a:rPr lang="en-US" sz="2400" dirty="0" err="1" smtClean="0">
                <a:latin typeface="Calibri" pitchFamily="34" charset="0"/>
              </a:rPr>
              <a:t>poster.hjm</a:t>
            </a:r>
            <a:endParaRPr lang="en-US" sz="2400" dirty="0" smtClean="0">
              <a:latin typeface="Calibri" pitchFamily="34" charset="0"/>
            </a:endParaRPr>
          </a:p>
          <a:p>
            <a:pPr eaLnBrk="1" hangingPunct="1"/>
            <a:r>
              <a:rPr lang="en-US" sz="2400" dirty="0">
                <a:latin typeface="Calibri" pitchFamily="34" charset="0"/>
              </a:rPr>
              <a:t>Click here to insert your Methods and Materials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t>
            </a:r>
            <a:r>
              <a:rPr lang="en-US" sz="2400" b="1" dirty="0" err="1">
                <a:latin typeface="Calibri" pitchFamily="34" charset="0"/>
              </a:rPr>
              <a:t>Autofit</a:t>
            </a:r>
            <a:r>
              <a:rPr lang="en-US" sz="2400" dirty="0">
                <a:latin typeface="Calibri" pitchFamily="34" charset="0"/>
              </a:rPr>
              <a:t>, and select the “Do Not </a:t>
            </a:r>
            <a:r>
              <a:rPr lang="en-US" sz="2400" dirty="0" err="1">
                <a:latin typeface="Calibri" pitchFamily="34" charset="0"/>
              </a:rPr>
              <a:t>Autofit</a:t>
            </a:r>
            <a:r>
              <a:rPr lang="en-US" sz="2400" dirty="0">
                <a:latin typeface="Calibri" pitchFamily="34" charset="0"/>
              </a:rPr>
              <a:t>” radio button.</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a:t>
            </a:r>
            <a:endParaRPr lang="en-US" sz="2400" dirty="0">
              <a:latin typeface="Calibri" pitchFamily="34" charset="0"/>
            </a:endParaRPr>
          </a:p>
          <a:p>
            <a:pPr eaLnBrk="1" hangingPunct="1"/>
            <a:endParaRPr lang="en-US" sz="1800" dirty="0">
              <a:latin typeface="Calibri" pitchFamily="34" charset="0"/>
            </a:endParaRPr>
          </a:p>
        </p:txBody>
      </p:sp>
      <p:sp>
        <p:nvSpPr>
          <p:cNvPr id="36" name="Rectangle 35">
            <a:extLst>
              <a:ext uri="{FF2B5EF4-FFF2-40B4-BE49-F238E27FC236}">
                <a16:creationId xmlns:a16="http://schemas.microsoft.com/office/drawing/2014/main" id="{F3C7AC67-460F-04A4-6CEC-C607F913467D}"/>
              </a:ext>
            </a:extLst>
          </p:cNvPr>
          <p:cNvSpPr/>
          <p:nvPr/>
        </p:nvSpPr>
        <p:spPr>
          <a:xfrm>
            <a:off x="10703782" y="4297931"/>
            <a:ext cx="10113928" cy="630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tx1"/>
                </a:solidFill>
              </a:rPr>
              <a:t>Results</a:t>
            </a:r>
          </a:p>
        </p:txBody>
      </p:sp>
      <p:sp>
        <p:nvSpPr>
          <p:cNvPr id="37" name="Rectangle 36">
            <a:extLst>
              <a:ext uri="{FF2B5EF4-FFF2-40B4-BE49-F238E27FC236}">
                <a16:creationId xmlns:a16="http://schemas.microsoft.com/office/drawing/2014/main" id="{59E2D37C-C7D7-54A4-1D27-94CC94B35D21}"/>
              </a:ext>
            </a:extLst>
          </p:cNvPr>
          <p:cNvSpPr/>
          <p:nvPr/>
        </p:nvSpPr>
        <p:spPr>
          <a:xfrm>
            <a:off x="10979195" y="12897340"/>
            <a:ext cx="9838515" cy="63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tx1"/>
                </a:solidFill>
              </a:rPr>
              <a:t>Discussion</a:t>
            </a:r>
          </a:p>
        </p:txBody>
      </p:sp>
      <p:sp>
        <p:nvSpPr>
          <p:cNvPr id="38" name="Text Box 191">
            <a:extLst>
              <a:ext uri="{FF2B5EF4-FFF2-40B4-BE49-F238E27FC236}">
                <a16:creationId xmlns:a16="http://schemas.microsoft.com/office/drawing/2014/main" id="{72E5BC59-1E4C-921C-595B-1E0AE03625DE}"/>
              </a:ext>
            </a:extLst>
          </p:cNvPr>
          <p:cNvSpPr txBox="1">
            <a:spLocks noChangeArrowheads="1"/>
          </p:cNvSpPr>
          <p:nvPr/>
        </p:nvSpPr>
        <p:spPr bwMode="auto">
          <a:xfrm>
            <a:off x="10959075" y="13554582"/>
            <a:ext cx="9872200" cy="6465408"/>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latin typeface="Calibri" pitchFamily="34" charset="0"/>
              </a:rPr>
              <a:t>Click here to insert your Discussion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Autofit</a:t>
            </a:r>
            <a:r>
              <a:rPr lang="en-US" sz="2400" dirty="0">
                <a:latin typeface="Calibri" pitchFamily="34" charset="0"/>
              </a:rPr>
              <a:t>, and select the “Do Not Autofit” radio button.</a:t>
            </a:r>
          </a:p>
          <a:p>
            <a:pPr eaLnBrk="1" hangingPunct="1"/>
            <a:r>
              <a:rPr lang="en-US" sz="2400" dirty="0" smtClean="0">
                <a:latin typeface="Calibri" pitchFamily="34" charset="0"/>
              </a:rPr>
              <a:t>.</a:t>
            </a:r>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400" dirty="0">
              <a:latin typeface="Calibri" pitchFamily="34" charset="0"/>
            </a:endParaRPr>
          </a:p>
          <a:p>
            <a:pPr eaLnBrk="1" hangingPunct="1"/>
            <a:r>
              <a:rPr lang="en-US" sz="2400" dirty="0">
                <a:latin typeface="Calibri" pitchFamily="34" charset="0"/>
              </a:rPr>
              <a:t>Zoom out to 100% to preview what this will look like on your printed </a:t>
            </a:r>
            <a:r>
              <a:rPr lang="en-US" sz="2400" dirty="0" smtClean="0">
                <a:latin typeface="Calibri" pitchFamily="34" charset="0"/>
              </a:rPr>
              <a:t>poster</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a:t>
            </a:r>
            <a:r>
              <a:rPr lang="en-US" sz="2400" dirty="0" smtClean="0">
                <a:latin typeface="Calibri" pitchFamily="34" charset="0"/>
              </a:rPr>
              <a:t>post</a:t>
            </a:r>
            <a:endParaRPr lang="en-US" sz="2400" dirty="0">
              <a:latin typeface="Calibri" pitchFamily="34" charset="0"/>
            </a:endParaRPr>
          </a:p>
          <a:p>
            <a:pPr eaLnBrk="1" hangingPunct="1"/>
            <a:endParaRPr lang="en-US" sz="2000" dirty="0">
              <a:latin typeface="Calibri" pitchFamily="34" charset="0"/>
            </a:endParaRPr>
          </a:p>
        </p:txBody>
      </p:sp>
      <p:sp>
        <p:nvSpPr>
          <p:cNvPr id="39" name="Rectangle 38">
            <a:extLst>
              <a:ext uri="{FF2B5EF4-FFF2-40B4-BE49-F238E27FC236}">
                <a16:creationId xmlns:a16="http://schemas.microsoft.com/office/drawing/2014/main" id="{23C59A85-6BF0-3C44-D35B-D38780888B9A}"/>
              </a:ext>
            </a:extLst>
          </p:cNvPr>
          <p:cNvSpPr/>
          <p:nvPr/>
        </p:nvSpPr>
        <p:spPr>
          <a:xfrm>
            <a:off x="10960743" y="19709526"/>
            <a:ext cx="9856967" cy="63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tx1"/>
                </a:solidFill>
              </a:rPr>
              <a:t>Conclusions</a:t>
            </a:r>
          </a:p>
        </p:txBody>
      </p:sp>
      <p:sp>
        <p:nvSpPr>
          <p:cNvPr id="40" name="Text Box 193">
            <a:extLst>
              <a:ext uri="{FF2B5EF4-FFF2-40B4-BE49-F238E27FC236}">
                <a16:creationId xmlns:a16="http://schemas.microsoft.com/office/drawing/2014/main" id="{B2DC039E-07C2-559B-9C99-2694A4E59090}"/>
              </a:ext>
            </a:extLst>
          </p:cNvPr>
          <p:cNvSpPr txBox="1">
            <a:spLocks noChangeArrowheads="1"/>
          </p:cNvSpPr>
          <p:nvPr/>
        </p:nvSpPr>
        <p:spPr bwMode="auto">
          <a:xfrm>
            <a:off x="10930082" y="20366768"/>
            <a:ext cx="9872200" cy="4680304"/>
          </a:xfrm>
          <a:prstGeom prst="rect">
            <a:avLst/>
          </a:prstGeom>
          <a:solidFill>
            <a:schemeClr val="bg1"/>
          </a:solidFill>
          <a:ln w="12700">
            <a:no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latin typeface="Calibri" pitchFamily="34" charset="0"/>
              </a:rPr>
              <a:t>Click here to insert your Conclusions text. Type it in or copy and paste from your Word document or other source.</a:t>
            </a:r>
          </a:p>
          <a:p>
            <a:pPr eaLnBrk="1" hangingPunct="1"/>
            <a:endParaRPr lang="en-US" sz="2400" dirty="0">
              <a:latin typeface="Calibri" pitchFamily="34" charset="0"/>
            </a:endParaRPr>
          </a:p>
          <a:p>
            <a:pPr eaLnBrk="1" hangingPunct="1"/>
            <a:r>
              <a:rPr lang="en-US" sz="2400" dirty="0">
                <a:latin typeface="Calibri" pitchFamily="34" charset="0"/>
              </a:rPr>
              <a:t>This text box will automatically re-size to your text. To turn off that feature, right click inside this box and go to </a:t>
            </a:r>
            <a:r>
              <a:rPr lang="en-US" sz="2400" b="1" dirty="0">
                <a:latin typeface="Calibri" pitchFamily="34" charset="0"/>
              </a:rPr>
              <a:t>Format Shape, Text Box, Autofit</a:t>
            </a:r>
            <a:r>
              <a:rPr lang="en-US" sz="2400" dirty="0">
                <a:latin typeface="Calibri" pitchFamily="34" charset="0"/>
              </a:rPr>
              <a:t>, and select the “Do Not Autofit” radio button.</a:t>
            </a:r>
          </a:p>
          <a:p>
            <a:pPr eaLnBrk="1" hangingPunct="1"/>
            <a:endParaRPr lang="en-US" sz="2400" dirty="0">
              <a:latin typeface="Calibri" pitchFamily="34" charset="0"/>
            </a:endParaRPr>
          </a:p>
          <a:p>
            <a:pPr eaLnBrk="1" hangingPunct="1"/>
            <a:r>
              <a:rPr lang="en-US" sz="2400" dirty="0">
                <a:latin typeface="Calibri"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2400" dirty="0">
              <a:latin typeface="Calibri" pitchFamily="34" charset="0"/>
            </a:endParaRPr>
          </a:p>
          <a:p>
            <a:pPr eaLnBrk="1" hangingPunct="1"/>
            <a:r>
              <a:rPr lang="en-US" sz="2400" dirty="0">
                <a:latin typeface="Calibri" pitchFamily="34" charset="0"/>
              </a:rPr>
              <a:t>Zoom out to 100% to preview what this will look like on your printed poster.</a:t>
            </a:r>
          </a:p>
        </p:txBody>
      </p:sp>
      <p:sp>
        <p:nvSpPr>
          <p:cNvPr id="42" name="Rectangle 41">
            <a:extLst>
              <a:ext uri="{FF2B5EF4-FFF2-40B4-BE49-F238E27FC236}">
                <a16:creationId xmlns:a16="http://schemas.microsoft.com/office/drawing/2014/main" id="{27B0DDA5-4475-3E39-7124-A1AF92DCCF0D}"/>
              </a:ext>
            </a:extLst>
          </p:cNvPr>
          <p:cNvSpPr/>
          <p:nvPr/>
        </p:nvSpPr>
        <p:spPr>
          <a:xfrm>
            <a:off x="10978786" y="25653589"/>
            <a:ext cx="9838924" cy="63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tx1"/>
                </a:solidFill>
              </a:rPr>
              <a:t>References</a:t>
            </a:r>
          </a:p>
        </p:txBody>
      </p:sp>
      <p:sp>
        <p:nvSpPr>
          <p:cNvPr id="43" name="Text Box 122">
            <a:extLst>
              <a:ext uri="{FF2B5EF4-FFF2-40B4-BE49-F238E27FC236}">
                <a16:creationId xmlns:a16="http://schemas.microsoft.com/office/drawing/2014/main" id="{7F8AFB7C-2386-FCA7-1C77-ADD11802588D}"/>
              </a:ext>
            </a:extLst>
          </p:cNvPr>
          <p:cNvSpPr txBox="1">
            <a:spLocks noChangeArrowheads="1"/>
          </p:cNvSpPr>
          <p:nvPr/>
        </p:nvSpPr>
        <p:spPr bwMode="auto">
          <a:xfrm>
            <a:off x="553507" y="2009132"/>
            <a:ext cx="20287364" cy="144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2960" tIns="307401" rIns="122960" bIns="307401"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5372" b="1" dirty="0">
                <a:latin typeface="+mn-lt"/>
              </a:rPr>
              <a:t>Replace This Text With Your Title</a:t>
            </a:r>
          </a:p>
        </p:txBody>
      </p:sp>
      <p:sp>
        <p:nvSpPr>
          <p:cNvPr id="53" name="Text Box 123">
            <a:extLst>
              <a:ext uri="{FF2B5EF4-FFF2-40B4-BE49-F238E27FC236}">
                <a16:creationId xmlns:a16="http://schemas.microsoft.com/office/drawing/2014/main" id="{3EACB1C2-FC18-3CA4-3BA7-8D4032839764}"/>
              </a:ext>
            </a:extLst>
          </p:cNvPr>
          <p:cNvSpPr txBox="1">
            <a:spLocks noChangeArrowheads="1"/>
          </p:cNvSpPr>
          <p:nvPr/>
        </p:nvSpPr>
        <p:spPr bwMode="auto">
          <a:xfrm>
            <a:off x="536411" y="3469795"/>
            <a:ext cx="20308460"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960" tIns="122960" rIns="122960" bIns="12296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de-DE" sz="2000" dirty="0"/>
              <a:t>Prof. Dr. </a:t>
            </a:r>
            <a:r>
              <a:rPr lang="en-US" sz="2000" dirty="0"/>
              <a:t>Your name </a:t>
            </a:r>
            <a:r>
              <a:rPr lang="en-US" sz="2000" baseline="30000" dirty="0"/>
              <a:t>1</a:t>
            </a:r>
            <a:r>
              <a:rPr lang="en-US" sz="2000" dirty="0"/>
              <a:t>; </a:t>
            </a:r>
            <a:r>
              <a:rPr lang="de-DE" sz="2000" dirty="0"/>
              <a:t>Dr. </a:t>
            </a:r>
            <a:r>
              <a:rPr lang="en-US" sz="2000" dirty="0"/>
              <a:t>Your Name </a:t>
            </a:r>
            <a:r>
              <a:rPr lang="en-US" sz="2000" baseline="30000" dirty="0"/>
              <a:t>2</a:t>
            </a:r>
            <a:r>
              <a:rPr lang="en-US" sz="2000" dirty="0"/>
              <a:t>;  Your Name</a:t>
            </a:r>
            <a:r>
              <a:rPr lang="de-DE" sz="2000" dirty="0"/>
              <a:t>  </a:t>
            </a:r>
            <a:r>
              <a:rPr lang="en-US" sz="2000" baseline="30000" dirty="0"/>
              <a:t>3                 </a:t>
            </a:r>
          </a:p>
          <a:p>
            <a:pPr algn="ctr" eaLnBrk="1" hangingPunct="1"/>
            <a:r>
              <a:rPr lang="en-US" sz="2000" baseline="30000" dirty="0"/>
              <a:t>1</a:t>
            </a:r>
            <a:r>
              <a:rPr lang="en-US" sz="2000" dirty="0"/>
              <a:t>University of Mosul; </a:t>
            </a:r>
            <a:r>
              <a:rPr lang="en-US" sz="2000" baseline="30000" dirty="0"/>
              <a:t>2</a:t>
            </a:r>
            <a:r>
              <a:rPr lang="en-US" sz="2000" dirty="0"/>
              <a:t>University of Graz; </a:t>
            </a:r>
            <a:r>
              <a:rPr lang="en-US" sz="2000" baseline="30000" dirty="0"/>
              <a:t>3 </a:t>
            </a:r>
            <a:r>
              <a:rPr lang="en-US" sz="2000" dirty="0"/>
              <a:t>TU Dortmund University </a:t>
            </a:r>
          </a:p>
        </p:txBody>
      </p:sp>
      <p:pic>
        <p:nvPicPr>
          <p:cNvPr id="46" name="Picture 45" descr="A close-up of a logo&#10;&#10;Description automatically generated">
            <a:extLst>
              <a:ext uri="{FF2B5EF4-FFF2-40B4-BE49-F238E27FC236}">
                <a16:creationId xmlns:a16="http://schemas.microsoft.com/office/drawing/2014/main" id="{E1E51791-FE29-B597-284F-8536F5590D0E}"/>
              </a:ext>
            </a:extLst>
          </p:cNvPr>
          <p:cNvPicPr>
            <a:picLocks noChangeAspect="1"/>
          </p:cNvPicPr>
          <p:nvPr/>
        </p:nvPicPr>
        <p:blipFill rotWithShape="1">
          <a:blip r:embed="rId8">
            <a:extLst>
              <a:ext uri="{28A0092B-C50C-407E-A947-70E740481C1C}">
                <a14:useLocalDpi xmlns:a14="http://schemas.microsoft.com/office/drawing/2010/main" val="0"/>
              </a:ext>
            </a:extLst>
          </a:blip>
          <a:srcRect l="6058" t="13571" r="10340" b="14947"/>
          <a:stretch/>
        </p:blipFill>
        <p:spPr>
          <a:xfrm>
            <a:off x="15993575" y="358115"/>
            <a:ext cx="4703436" cy="1466322"/>
          </a:xfrm>
          <a:prstGeom prst="rect">
            <a:avLst/>
          </a:prstGeom>
        </p:spPr>
      </p:pic>
    </p:spTree>
    <p:extLst>
      <p:ext uri="{BB962C8B-B14F-4D97-AF65-F5344CB8AC3E}">
        <p14:creationId xmlns:p14="http://schemas.microsoft.com/office/powerpoint/2010/main" val="2241893119"/>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4515</Words>
  <Application>Microsoft Office PowerPoint</Application>
  <PresentationFormat>Custom</PresentationFormat>
  <Paragraphs>304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Cambria Math</vt:lpstr>
      <vt:lpstr>Office Theme</vt:lpstr>
      <vt:lpstr>PowerPoint Presentation</vt:lpstr>
      <vt:lpstr> </vt:lpstr>
      <vt:lpstr> </vt:lpstr>
      <vt:lpstr> </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Jay Larson</dc:creator>
  <dc:description>Quality poster printing
www.genigraphics.com
1-800-790-4001</dc:description>
  <cp:lastModifiedBy>Saydo Hamo, Dakhil</cp:lastModifiedBy>
  <cp:revision>70</cp:revision>
  <cp:lastPrinted>2013-02-12T02:21:55Z</cp:lastPrinted>
  <dcterms:created xsi:type="dcterms:W3CDTF">2013-02-10T21:14:48Z</dcterms:created>
  <dcterms:modified xsi:type="dcterms:W3CDTF">2023-08-25T13:12:55Z</dcterms:modified>
</cp:coreProperties>
</file>