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257" r:id="rId2"/>
    <p:sldId id="262" r:id="rId3"/>
    <p:sldId id="263" r:id="rId4"/>
    <p:sldId id="264" r:id="rId5"/>
    <p:sldId id="265" r:id="rId6"/>
    <p:sldId id="270" r:id="rId7"/>
    <p:sldId id="266" r:id="rId8"/>
    <p:sldId id="268" r:id="rId9"/>
    <p:sldId id="271" r:id="rId10"/>
    <p:sldId id="27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44529"/>
    <a:srgbClr val="2B3922"/>
    <a:srgbClr val="2E3722"/>
    <a:srgbClr val="FCF7F1"/>
    <a:srgbClr val="B8D233"/>
    <a:srgbClr val="5CC6D6"/>
    <a:srgbClr val="F8D22F"/>
    <a:srgbClr val="F03F2B"/>
    <a:srgbClr val="348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6/18/2021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6/18/2021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6/18/2021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6/18/2021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6/18/2021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7" Type="http://schemas.openxmlformats.org/officeDocument/2006/relationships/image" Target="../media/image12.jfif"/><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4" name="Rectangle 3">
            <a:extLst>
              <a:ext uri="{FF2B5EF4-FFF2-40B4-BE49-F238E27FC236}">
                <a16:creationId xmlns:a16="http://schemas.microsoft.com/office/drawing/2014/main" id="{8C9B14A7-3BF7-4100-8BC5-2E5A302DF999}"/>
              </a:ext>
            </a:extLst>
          </p:cNvPr>
          <p:cNvSpPr/>
          <p:nvPr/>
        </p:nvSpPr>
        <p:spPr>
          <a:xfrm>
            <a:off x="5695067" y="312592"/>
            <a:ext cx="5452527" cy="5344357"/>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9D79284A-81C2-48E9-9A70-B4F4962A4833}"/>
              </a:ext>
            </a:extLst>
          </p:cNvPr>
          <p:cNvSpPr txBox="1">
            <a:spLocks/>
          </p:cNvSpPr>
          <p:nvPr/>
        </p:nvSpPr>
        <p:spPr>
          <a:xfrm>
            <a:off x="5961413" y="1017963"/>
            <a:ext cx="4775075" cy="1630907"/>
          </a:xfrm>
          <a:prstGeom prst="rect">
            <a:avLst/>
          </a:prstGeom>
        </p:spPr>
        <p:txBody>
          <a:bodyPr vert="horz" lIns="91440" tIns="45720" rIns="91440" bIns="45720" rtlCol="0" anchor="ctr">
            <a:noAutofit/>
          </a:bodyPr>
          <a:lstStyle>
            <a:lvl1pPr algn="ctr" defTabSz="914400" rtl="0" eaLnBrk="1" latinLnBrk="0" hangingPunct="1">
              <a:lnSpc>
                <a:spcPct val="83000"/>
              </a:lnSpc>
              <a:spcBef>
                <a:spcPct val="0"/>
              </a:spcBef>
              <a:buNone/>
              <a:defRPr lang="en-US" sz="6800" b="0" i="0" kern="1200" cap="all" spc="-100" baseline="0" dirty="0">
                <a:solidFill>
                  <a:schemeClr val="tx1">
                    <a:lumMod val="85000"/>
                    <a:lumOff val="15000"/>
                  </a:schemeClr>
                </a:solidFill>
                <a:effectLst/>
                <a:latin typeface="+mj-lt"/>
                <a:ea typeface="+mn-ea"/>
                <a:cs typeface="+mn-cs"/>
              </a:defRPr>
            </a:lvl1pPr>
          </a:lstStyle>
          <a:p>
            <a:r>
              <a:rPr lang="en-US" sz="2000" dirty="0">
                <a:solidFill>
                  <a:schemeClr val="tx1"/>
                </a:solidFill>
              </a:rPr>
              <a:t>RESI-student conference </a:t>
            </a:r>
            <a:r>
              <a:rPr lang="en-US" sz="1800" dirty="0">
                <a:solidFill>
                  <a:schemeClr val="tx1"/>
                </a:solidFill>
              </a:rPr>
              <a:t>"Let's reflect on employment crisis in Iraq".</a:t>
            </a:r>
            <a:br>
              <a:rPr lang="en-US" sz="1800" dirty="0">
                <a:solidFill>
                  <a:schemeClr val="tx1"/>
                </a:solidFill>
              </a:rPr>
            </a:br>
            <a:br>
              <a:rPr lang="en-US" sz="1800" dirty="0">
                <a:solidFill>
                  <a:schemeClr val="tx1"/>
                </a:solidFill>
              </a:rPr>
            </a:br>
            <a:r>
              <a:rPr lang="en-US" sz="1800" u="sng" dirty="0">
                <a:solidFill>
                  <a:schemeClr val="tx1"/>
                </a:solidFill>
              </a:rPr>
              <a:t>Project  Title</a:t>
            </a:r>
            <a:br>
              <a:rPr lang="en-US" sz="1800" dirty="0">
                <a:solidFill>
                  <a:schemeClr val="tx1"/>
                </a:solidFill>
              </a:rPr>
            </a:br>
            <a:br>
              <a:rPr lang="en-US" sz="1800" dirty="0">
                <a:solidFill>
                  <a:schemeClr val="tx1"/>
                </a:solidFill>
              </a:rPr>
            </a:br>
            <a:r>
              <a:rPr lang="en-US" sz="2400" b="1" dirty="0">
                <a:solidFill>
                  <a:schemeClr val="tx1"/>
                </a:solidFill>
              </a:rPr>
              <a:t>Graduate training and Employment center</a:t>
            </a:r>
            <a:endParaRPr lang="en-US" sz="2000" b="1" dirty="0">
              <a:solidFill>
                <a:schemeClr val="tx1"/>
              </a:solidFill>
            </a:endParaRPr>
          </a:p>
        </p:txBody>
      </p:sp>
      <p:sp>
        <p:nvSpPr>
          <p:cNvPr id="13" name="Subtitle 2">
            <a:extLst>
              <a:ext uri="{FF2B5EF4-FFF2-40B4-BE49-F238E27FC236}">
                <a16:creationId xmlns:a16="http://schemas.microsoft.com/office/drawing/2014/main" id="{980EB851-53AF-44EB-8D60-7C9B1006B76A}"/>
              </a:ext>
            </a:extLst>
          </p:cNvPr>
          <p:cNvSpPr>
            <a:spLocks noGrp="1"/>
          </p:cNvSpPr>
          <p:nvPr>
            <p:ph type="subTitle" idx="1"/>
          </p:nvPr>
        </p:nvSpPr>
        <p:spPr>
          <a:xfrm>
            <a:off x="6033792" y="3188480"/>
            <a:ext cx="4775075" cy="368121"/>
          </a:xfrm>
        </p:spPr>
        <p:txBody>
          <a:bodyPr>
            <a:normAutofit lnSpcReduction="10000"/>
          </a:bodyPr>
          <a:lstStyle/>
          <a:p>
            <a:pPr>
              <a:spcAft>
                <a:spcPts val="600"/>
              </a:spcAft>
            </a:pPr>
            <a:r>
              <a:rPr lang="en-US" dirty="0">
                <a:solidFill>
                  <a:schemeClr val="tx1"/>
                </a:solidFill>
              </a:rPr>
              <a:t>Group ENG 03</a:t>
            </a:r>
          </a:p>
        </p:txBody>
      </p:sp>
      <p:sp>
        <p:nvSpPr>
          <p:cNvPr id="14" name="Subtitle 2">
            <a:extLst>
              <a:ext uri="{FF2B5EF4-FFF2-40B4-BE49-F238E27FC236}">
                <a16:creationId xmlns:a16="http://schemas.microsoft.com/office/drawing/2014/main" id="{3ECB4A2D-7271-48AD-8764-E5B14C22AC7B}"/>
              </a:ext>
            </a:extLst>
          </p:cNvPr>
          <p:cNvSpPr txBox="1">
            <a:spLocks/>
          </p:cNvSpPr>
          <p:nvPr/>
        </p:nvSpPr>
        <p:spPr>
          <a:xfrm>
            <a:off x="5961412" y="4323239"/>
            <a:ext cx="4775075" cy="1627020"/>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spcAft>
                <a:spcPts val="600"/>
              </a:spcAft>
            </a:pPr>
            <a:endParaRPr lang="en-US" dirty="0">
              <a:solidFill>
                <a:schemeClr val="tx1"/>
              </a:solidFill>
            </a:endParaRPr>
          </a:p>
          <a:p>
            <a:pPr>
              <a:spcAft>
                <a:spcPts val="600"/>
              </a:spcAft>
            </a:pPr>
            <a:endParaRPr lang="en-US" dirty="0">
              <a:solidFill>
                <a:schemeClr val="tx1"/>
              </a:solidFill>
            </a:endParaRPr>
          </a:p>
        </p:txBody>
      </p:sp>
      <p:graphicFrame>
        <p:nvGraphicFramePr>
          <p:cNvPr id="11" name="Table 11">
            <a:extLst>
              <a:ext uri="{FF2B5EF4-FFF2-40B4-BE49-F238E27FC236}">
                <a16:creationId xmlns:a16="http://schemas.microsoft.com/office/drawing/2014/main" id="{6D0042DC-6E5A-4A1D-BE0A-8A4CFC904071}"/>
              </a:ext>
            </a:extLst>
          </p:cNvPr>
          <p:cNvGraphicFramePr>
            <a:graphicFrameLocks noGrp="1"/>
          </p:cNvGraphicFramePr>
          <p:nvPr>
            <p:extLst>
              <p:ext uri="{D42A27DB-BD31-4B8C-83A1-F6EECF244321}">
                <p14:modId xmlns:p14="http://schemas.microsoft.com/office/powerpoint/2010/main" val="1973422809"/>
              </p:ext>
            </p:extLst>
          </p:nvPr>
        </p:nvGraphicFramePr>
        <p:xfrm>
          <a:off x="5961411" y="3636156"/>
          <a:ext cx="5186181" cy="1315720"/>
        </p:xfrm>
        <a:graphic>
          <a:graphicData uri="http://schemas.openxmlformats.org/drawingml/2006/table">
            <a:tbl>
              <a:tblPr firstRow="1" bandRow="1">
                <a:tableStyleId>{5C22544A-7EE6-4342-B048-85BDC9FD1C3A}</a:tableStyleId>
              </a:tblPr>
              <a:tblGrid>
                <a:gridCol w="2361504">
                  <a:extLst>
                    <a:ext uri="{9D8B030D-6E8A-4147-A177-3AD203B41FA5}">
                      <a16:colId xmlns:a16="http://schemas.microsoft.com/office/drawing/2014/main" val="894560704"/>
                    </a:ext>
                  </a:extLst>
                </a:gridCol>
                <a:gridCol w="2824677">
                  <a:extLst>
                    <a:ext uri="{9D8B030D-6E8A-4147-A177-3AD203B41FA5}">
                      <a16:colId xmlns:a16="http://schemas.microsoft.com/office/drawing/2014/main" val="3374292753"/>
                    </a:ext>
                  </a:extLst>
                </a:gridCol>
              </a:tblGrid>
              <a:tr h="370840">
                <a:tc>
                  <a:txBody>
                    <a:bodyPr/>
                    <a:lstStyle/>
                    <a:p>
                      <a:r>
                        <a:rPr lang="en-US" sz="1400" dirty="0"/>
                        <a:t>Lectures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04040"/>
                    </a:solidFill>
                  </a:tcPr>
                </a:tc>
                <a:tc>
                  <a:txBody>
                    <a:bodyPr/>
                    <a:lstStyle/>
                    <a:p>
                      <a:r>
                        <a:rPr lang="en-US" sz="1400" dirty="0"/>
                        <a:t>Presenters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3026000077"/>
                  </a:ext>
                </a:extLst>
              </a:tr>
              <a:tr h="370840">
                <a:tc>
                  <a:txBody>
                    <a:bodyPr/>
                    <a:lstStyle/>
                    <a:p>
                      <a:r>
                        <a:rPr lang="en-US" sz="1400" dirty="0">
                          <a:solidFill>
                            <a:schemeClr val="tx1"/>
                          </a:solidFill>
                        </a:rPr>
                        <a:t>Dr. Bisam AL-HAFIZ</a:t>
                      </a:r>
                    </a:p>
                    <a:p>
                      <a:r>
                        <a:rPr lang="en-US" sz="1400" dirty="0" err="1">
                          <a:solidFill>
                            <a:schemeClr val="tx1"/>
                          </a:solidFill>
                        </a:rPr>
                        <a:t>Maysaa</a:t>
                      </a:r>
                      <a:r>
                        <a:rPr lang="en-US" sz="1400" dirty="0">
                          <a:solidFill>
                            <a:schemeClr val="tx1"/>
                          </a:solidFill>
                        </a:rPr>
                        <a:t> </a:t>
                      </a:r>
                      <a:r>
                        <a:rPr lang="en-US" sz="1400" dirty="0" err="1">
                          <a:solidFill>
                            <a:schemeClr val="tx1"/>
                          </a:solidFill>
                        </a:rPr>
                        <a:t>Mofaq</a:t>
                      </a:r>
                      <a:endParaRPr lang="en-US" sz="1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04040"/>
                    </a:solidFill>
                  </a:tcPr>
                </a:tc>
                <a:tc>
                  <a:txBody>
                    <a:bodyPr/>
                    <a:lstStyle/>
                    <a:p>
                      <a:r>
                        <a:rPr lang="en-US" sz="1400" dirty="0">
                          <a:solidFill>
                            <a:schemeClr val="tx1"/>
                          </a:solidFill>
                        </a:rPr>
                        <a:t>-</a:t>
                      </a:r>
                      <a:r>
                        <a:rPr lang="en-US" sz="1400" dirty="0" err="1">
                          <a:solidFill>
                            <a:schemeClr val="tx1"/>
                          </a:solidFill>
                        </a:rPr>
                        <a:t>Zahraa</a:t>
                      </a:r>
                      <a:r>
                        <a:rPr lang="en-US" sz="1400" dirty="0">
                          <a:solidFill>
                            <a:schemeClr val="tx1"/>
                          </a:solidFill>
                        </a:rPr>
                        <a:t> </a:t>
                      </a:r>
                      <a:r>
                        <a:rPr lang="en-US" sz="1400" dirty="0" err="1">
                          <a:solidFill>
                            <a:schemeClr val="tx1"/>
                          </a:solidFill>
                        </a:rPr>
                        <a:t>Essam</a:t>
                      </a:r>
                      <a:r>
                        <a:rPr lang="en-US" sz="1400" dirty="0">
                          <a:solidFill>
                            <a:schemeClr val="tx1"/>
                          </a:solidFill>
                        </a:rPr>
                        <a:t> </a:t>
                      </a:r>
                      <a:r>
                        <a:rPr lang="en-US" sz="1400" dirty="0" err="1">
                          <a:solidFill>
                            <a:schemeClr val="tx1"/>
                          </a:solidFill>
                        </a:rPr>
                        <a:t>Hamdoon</a:t>
                      </a:r>
                      <a:endParaRPr lang="en-US" sz="1400" dirty="0">
                        <a:solidFill>
                          <a:schemeClr val="tx1"/>
                        </a:solidFill>
                      </a:endParaRPr>
                    </a:p>
                    <a:p>
                      <a:r>
                        <a:rPr lang="en-US" sz="1400" dirty="0">
                          <a:solidFill>
                            <a:schemeClr val="tx1"/>
                          </a:solidFill>
                        </a:rPr>
                        <a:t>-Rahaf Basel </a:t>
                      </a:r>
                      <a:r>
                        <a:rPr lang="en-US" sz="1400" dirty="0" err="1">
                          <a:solidFill>
                            <a:schemeClr val="tx1"/>
                          </a:solidFill>
                        </a:rPr>
                        <a:t>Mahfoudh</a:t>
                      </a:r>
                      <a:endParaRPr lang="en-US" sz="1400" dirty="0">
                        <a:solidFill>
                          <a:schemeClr val="tx1"/>
                        </a:solidFill>
                      </a:endParaRPr>
                    </a:p>
                    <a:p>
                      <a:r>
                        <a:rPr lang="en-US" sz="1400" dirty="0">
                          <a:solidFill>
                            <a:schemeClr val="tx1"/>
                          </a:solidFill>
                        </a:rPr>
                        <a:t>-Mustafa </a:t>
                      </a:r>
                      <a:r>
                        <a:rPr lang="en-US" sz="1400" dirty="0" err="1">
                          <a:solidFill>
                            <a:schemeClr val="tx1"/>
                          </a:solidFill>
                        </a:rPr>
                        <a:t>Nazar</a:t>
                      </a:r>
                      <a:r>
                        <a:rPr lang="en-US" sz="1400" dirty="0">
                          <a:solidFill>
                            <a:schemeClr val="tx1"/>
                          </a:solidFill>
                        </a:rPr>
                        <a:t> Abdul Ghani</a:t>
                      </a:r>
                    </a:p>
                    <a:p>
                      <a:r>
                        <a:rPr lang="en-US" sz="1400" dirty="0">
                          <a:solidFill>
                            <a:schemeClr val="tx1"/>
                          </a:solidFill>
                        </a:rPr>
                        <a:t>- </a:t>
                      </a:r>
                      <a:r>
                        <a:rPr lang="en-US" sz="1400" dirty="0" err="1">
                          <a:solidFill>
                            <a:schemeClr val="tx1"/>
                          </a:solidFill>
                        </a:rPr>
                        <a:t>Ibraheem</a:t>
                      </a:r>
                      <a:r>
                        <a:rPr lang="en-US" sz="1400" dirty="0">
                          <a:solidFill>
                            <a:schemeClr val="tx1"/>
                          </a:solidFill>
                        </a:rPr>
                        <a:t> </a:t>
                      </a:r>
                      <a:r>
                        <a:rPr lang="en-US" sz="1400" dirty="0" err="1">
                          <a:solidFill>
                            <a:schemeClr val="tx1"/>
                          </a:solidFill>
                        </a:rPr>
                        <a:t>Addulfatah</a:t>
                      </a:r>
                      <a:r>
                        <a:rPr lang="en-US" sz="1400" dirty="0">
                          <a:solidFill>
                            <a:schemeClr val="tx1"/>
                          </a:solidFill>
                        </a:rPr>
                        <a:t> Younis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702622748"/>
                  </a:ext>
                </a:extLst>
              </a:tr>
            </a:tbl>
          </a:graphicData>
        </a:graphic>
      </p:graphicFrame>
      <p:sp>
        <p:nvSpPr>
          <p:cNvPr id="5" name="Rectangle 4">
            <a:extLst>
              <a:ext uri="{FF2B5EF4-FFF2-40B4-BE49-F238E27FC236}">
                <a16:creationId xmlns:a16="http://schemas.microsoft.com/office/drawing/2014/main" id="{69534FDC-4B15-4183-8016-95E25EBD8338}"/>
              </a:ext>
            </a:extLst>
          </p:cNvPr>
          <p:cNvSpPr/>
          <p:nvPr/>
        </p:nvSpPr>
        <p:spPr>
          <a:xfrm>
            <a:off x="0" y="5783744"/>
            <a:ext cx="12191979" cy="10742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C1D830C-69F8-4E02-A0DD-0B12762B3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05" y="5656950"/>
            <a:ext cx="11791567" cy="1134216"/>
          </a:xfrm>
          <a:prstGeom prst="rect">
            <a:avLst/>
          </a:pr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D1E5A-BAF9-4B74-9C97-38DEE4793D4A}"/>
              </a:ext>
            </a:extLst>
          </p:cNvPr>
          <p:cNvSpPr>
            <a:spLocks noGrp="1"/>
          </p:cNvSpPr>
          <p:nvPr>
            <p:ph type="title"/>
          </p:nvPr>
        </p:nvSpPr>
        <p:spPr>
          <a:xfrm>
            <a:off x="1066800" y="837903"/>
            <a:ext cx="10058400" cy="564769"/>
          </a:xfrm>
        </p:spPr>
        <p:txBody>
          <a:bodyPr>
            <a:normAutofit fontScale="90000"/>
          </a:bodyPr>
          <a:lstStyle/>
          <a:p>
            <a:r>
              <a:rPr lang="en-US" b="1" dirty="0"/>
              <a:t>The proposal project:</a:t>
            </a:r>
            <a:br>
              <a:rPr lang="en-US" b="1" dirty="0"/>
            </a:br>
            <a:r>
              <a:rPr lang="en-US" b="1" dirty="0"/>
              <a:t>Graduate training and Employment center</a:t>
            </a:r>
            <a:br>
              <a:rPr lang="en-US" dirty="0"/>
            </a:br>
            <a:endParaRPr lang="en-US" dirty="0"/>
          </a:p>
        </p:txBody>
      </p:sp>
      <p:sp>
        <p:nvSpPr>
          <p:cNvPr id="3" name="Content Placeholder 2">
            <a:extLst>
              <a:ext uri="{FF2B5EF4-FFF2-40B4-BE49-F238E27FC236}">
                <a16:creationId xmlns:a16="http://schemas.microsoft.com/office/drawing/2014/main" id="{186D225E-BB50-41FB-AB6D-2E527D9C3A24}"/>
              </a:ext>
            </a:extLst>
          </p:cNvPr>
          <p:cNvSpPr>
            <a:spLocks noGrp="1"/>
          </p:cNvSpPr>
          <p:nvPr>
            <p:ph idx="1"/>
          </p:nvPr>
        </p:nvSpPr>
        <p:spPr>
          <a:xfrm>
            <a:off x="1066800" y="1526959"/>
            <a:ext cx="10058400" cy="4425785"/>
          </a:xfrm>
        </p:spPr>
        <p:txBody>
          <a:bodyPr>
            <a:normAutofit lnSpcReduction="10000"/>
          </a:bodyPr>
          <a:lstStyle/>
          <a:p>
            <a:r>
              <a:rPr lang="en-US" sz="2400" b="1" dirty="0"/>
              <a:t>What is the nature of his work?</a:t>
            </a:r>
          </a:p>
          <a:p>
            <a:pPr marL="0" indent="0">
              <a:buNone/>
            </a:pPr>
            <a:r>
              <a:rPr lang="en-US" sz="2400" dirty="0"/>
              <a:t>The work of this center is divided into several directions:</a:t>
            </a:r>
          </a:p>
          <a:p>
            <a:pPr marL="457200" indent="-457200" algn="just">
              <a:buAutoNum type="arabicPeriod"/>
            </a:pPr>
            <a:r>
              <a:rPr lang="en-US" sz="2400" dirty="0"/>
              <a:t>Educational aspect: This aspect focuses on holding scientific courses in all engineering disciplines. </a:t>
            </a:r>
          </a:p>
          <a:p>
            <a:pPr marL="457200" indent="-457200" algn="just">
              <a:buAutoNum type="arabicPeriod"/>
            </a:pPr>
            <a:r>
              <a:rPr lang="en-US" sz="2400" dirty="0"/>
              <a:t>Guiding aspect: This aspect focuses on how any graduate to complete the necessary documents to submit an application for work, prepare a CV, translate documents and other logistical services.</a:t>
            </a:r>
          </a:p>
          <a:p>
            <a:pPr marL="457200" indent="-457200" algn="just">
              <a:buAutoNum type="arabicPeriod"/>
            </a:pPr>
            <a:r>
              <a:rPr lang="en-US" sz="2400" dirty="0"/>
              <a:t>This center represents a link between the job seeker ( student) and the employer.</a:t>
            </a:r>
          </a:p>
        </p:txBody>
      </p:sp>
    </p:spTree>
    <p:extLst>
      <p:ext uri="{BB962C8B-B14F-4D97-AF65-F5344CB8AC3E}">
        <p14:creationId xmlns:p14="http://schemas.microsoft.com/office/powerpoint/2010/main" val="399294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8EE07E-B9B8-4D1F-AE03-B2BB79ABECBF}"/>
              </a:ext>
            </a:extLst>
          </p:cNvPr>
          <p:cNvSpPr/>
          <p:nvPr/>
        </p:nvSpPr>
        <p:spPr>
          <a:xfrm>
            <a:off x="878889" y="861134"/>
            <a:ext cx="10466773" cy="5131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11 Thank You For Your Attention Illustrations &amp;amp; Clip Art - iStock">
            <a:extLst>
              <a:ext uri="{FF2B5EF4-FFF2-40B4-BE49-F238E27FC236}">
                <a16:creationId xmlns:a16="http://schemas.microsoft.com/office/drawing/2014/main" id="{1CEF9213-C637-4770-8A9A-F32567B109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805" y="2104008"/>
            <a:ext cx="6040850" cy="362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55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94CA1-BB46-4229-B918-9FEF40EB5BCA}"/>
              </a:ext>
            </a:extLst>
          </p:cNvPr>
          <p:cNvSpPr>
            <a:spLocks noGrp="1"/>
          </p:cNvSpPr>
          <p:nvPr>
            <p:ph idx="1"/>
          </p:nvPr>
        </p:nvSpPr>
        <p:spPr>
          <a:xfrm>
            <a:off x="1066800" y="753715"/>
            <a:ext cx="10058400" cy="3849624"/>
          </a:xfrm>
        </p:spPr>
        <p:txBody>
          <a:bodyPr/>
          <a:lstStyle/>
          <a:p>
            <a:pPr algn="just"/>
            <a:r>
              <a:rPr lang="en-US" sz="2800" dirty="0"/>
              <a:t>In Iraq, after 4 or 5 years of study, all students will graduate. </a:t>
            </a:r>
          </a:p>
          <a:p>
            <a:pPr algn="just"/>
            <a:r>
              <a:rPr lang="en-US" sz="2800" dirty="0"/>
              <a:t>All students are happy with this graduation.</a:t>
            </a:r>
            <a:endParaRPr lang="en-US" dirty="0"/>
          </a:p>
        </p:txBody>
      </p:sp>
      <p:pic>
        <p:nvPicPr>
          <p:cNvPr id="5" name="Picture 4">
            <a:extLst>
              <a:ext uri="{FF2B5EF4-FFF2-40B4-BE49-F238E27FC236}">
                <a16:creationId xmlns:a16="http://schemas.microsoft.com/office/drawing/2014/main" id="{2BFB0262-38F7-4256-AC69-4E12A8C177DE}"/>
              </a:ext>
            </a:extLst>
          </p:cNvPr>
          <p:cNvPicPr>
            <a:picLocks noChangeAspect="1"/>
          </p:cNvPicPr>
          <p:nvPr/>
        </p:nvPicPr>
        <p:blipFill rotWithShape="1">
          <a:blip r:embed="rId2">
            <a:extLst>
              <a:ext uri="{28A0092B-C50C-407E-A947-70E740481C1C}">
                <a14:useLocalDpi xmlns:a14="http://schemas.microsoft.com/office/drawing/2010/main" val="0"/>
              </a:ext>
            </a:extLst>
          </a:blip>
          <a:srcRect b="8854"/>
          <a:stretch/>
        </p:blipFill>
        <p:spPr>
          <a:xfrm>
            <a:off x="6441209" y="2678527"/>
            <a:ext cx="2458265" cy="3417904"/>
          </a:xfrm>
          <a:prstGeom prst="rect">
            <a:avLst/>
          </a:prstGeom>
        </p:spPr>
      </p:pic>
      <p:pic>
        <p:nvPicPr>
          <p:cNvPr id="7" name="Picture 6">
            <a:extLst>
              <a:ext uri="{FF2B5EF4-FFF2-40B4-BE49-F238E27FC236}">
                <a16:creationId xmlns:a16="http://schemas.microsoft.com/office/drawing/2014/main" id="{79FED89B-4F8C-41C2-BECE-8E33F3BDE209}"/>
              </a:ext>
            </a:extLst>
          </p:cNvPr>
          <p:cNvPicPr>
            <a:picLocks noChangeAspect="1"/>
          </p:cNvPicPr>
          <p:nvPr/>
        </p:nvPicPr>
        <p:blipFill rotWithShape="1">
          <a:blip r:embed="rId3">
            <a:extLst>
              <a:ext uri="{28A0092B-C50C-407E-A947-70E740481C1C}">
                <a14:useLocalDpi xmlns:a14="http://schemas.microsoft.com/office/drawing/2010/main" val="0"/>
              </a:ext>
            </a:extLst>
          </a:blip>
          <a:srcRect b="8854"/>
          <a:stretch/>
        </p:blipFill>
        <p:spPr>
          <a:xfrm>
            <a:off x="3637736" y="2678527"/>
            <a:ext cx="2458264" cy="3417904"/>
          </a:xfrm>
          <a:prstGeom prst="rect">
            <a:avLst/>
          </a:prstGeom>
        </p:spPr>
      </p:pic>
      <p:sp>
        <p:nvSpPr>
          <p:cNvPr id="8" name="Arc 7">
            <a:extLst>
              <a:ext uri="{FF2B5EF4-FFF2-40B4-BE49-F238E27FC236}">
                <a16:creationId xmlns:a16="http://schemas.microsoft.com/office/drawing/2014/main" id="{4A5FD65A-2984-4554-A694-F10FD6AAC2E8}"/>
              </a:ext>
            </a:extLst>
          </p:cNvPr>
          <p:cNvSpPr/>
          <p:nvPr/>
        </p:nvSpPr>
        <p:spPr>
          <a:xfrm>
            <a:off x="1615736" y="4296792"/>
            <a:ext cx="45719" cy="9068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3895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8F7E40E-72CD-4F5B-AF6B-CA1B84C7888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482" t="60324" r="9661"/>
          <a:stretch/>
        </p:blipFill>
        <p:spPr>
          <a:xfrm>
            <a:off x="945365" y="974076"/>
            <a:ext cx="2885242" cy="1560782"/>
          </a:xfrm>
        </p:spPr>
      </p:pic>
      <p:sp>
        <p:nvSpPr>
          <p:cNvPr id="6" name="Rectangle 5">
            <a:extLst>
              <a:ext uri="{FF2B5EF4-FFF2-40B4-BE49-F238E27FC236}">
                <a16:creationId xmlns:a16="http://schemas.microsoft.com/office/drawing/2014/main" id="{CCF25900-103B-4560-BBFC-5D900867D04C}"/>
              </a:ext>
            </a:extLst>
          </p:cNvPr>
          <p:cNvSpPr/>
          <p:nvPr/>
        </p:nvSpPr>
        <p:spPr>
          <a:xfrm>
            <a:off x="945365" y="2988060"/>
            <a:ext cx="9300839" cy="784702"/>
          </a:xfrm>
          <a:prstGeom prst="rect">
            <a:avLst/>
          </a:prstGeom>
        </p:spPr>
        <p:txBody>
          <a:bodyPr wrap="square">
            <a:spAutoFit/>
          </a:bodyPr>
          <a:lstStyle/>
          <a:p>
            <a:pPr algn="just">
              <a:lnSpc>
                <a:spcPct val="107000"/>
              </a:lnSpc>
              <a:spcAft>
                <a:spcPts val="800"/>
              </a:spcAft>
            </a:pPr>
            <a:r>
              <a:rPr lang="en-US" sz="4400" dirty="0">
                <a:latin typeface="Calibri" panose="020F0502020204030204" pitchFamily="34" charset="0"/>
                <a:ea typeface="Calibri" panose="020F0502020204030204" pitchFamily="34" charset="0"/>
                <a:cs typeface="Arial" panose="020B0604020202020204" pitchFamily="34" charset="0"/>
              </a:rPr>
              <a:t>Does this happiness last forever</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3080786-8BE0-4720-B793-4EECC4394867}"/>
              </a:ext>
            </a:extLst>
          </p:cNvPr>
          <p:cNvSpPr/>
          <p:nvPr/>
        </p:nvSpPr>
        <p:spPr>
          <a:xfrm>
            <a:off x="9562363" y="1851645"/>
            <a:ext cx="1367682" cy="3154710"/>
          </a:xfrm>
          <a:prstGeom prst="rect">
            <a:avLst/>
          </a:prstGeom>
        </p:spPr>
        <p:txBody>
          <a:bodyPr wrap="none">
            <a:spAutoFit/>
          </a:bodyPr>
          <a:lstStyle/>
          <a:p>
            <a:r>
              <a:rPr lang="en-US" sz="19900" dirty="0">
                <a:solidFill>
                  <a:srgbClr val="FF0000"/>
                </a:solidFill>
                <a:latin typeface="Calibri" panose="020F0502020204030204" pitchFamily="34" charset="0"/>
                <a:ea typeface="Calibri" panose="020F0502020204030204" pitchFamily="34" charset="0"/>
                <a:cs typeface="Arial" panose="020B0604020202020204" pitchFamily="34" charset="0"/>
              </a:rPr>
              <a:t>?</a:t>
            </a:r>
            <a:endParaRPr lang="en-US" sz="3200" dirty="0"/>
          </a:p>
        </p:txBody>
      </p:sp>
    </p:spTree>
    <p:extLst>
      <p:ext uri="{BB962C8B-B14F-4D97-AF65-F5344CB8AC3E}">
        <p14:creationId xmlns:p14="http://schemas.microsoft.com/office/powerpoint/2010/main" val="1561630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2FF5A3-9988-4586-8326-4DB6EBA1A37B}"/>
              </a:ext>
            </a:extLst>
          </p:cNvPr>
          <p:cNvPicPr>
            <a:picLocks noChangeAspect="1"/>
          </p:cNvPicPr>
          <p:nvPr/>
        </p:nvPicPr>
        <p:blipFill rotWithShape="1">
          <a:blip r:embed="rId2">
            <a:extLst>
              <a:ext uri="{28A0092B-C50C-407E-A947-70E740481C1C}">
                <a14:useLocalDpi xmlns:a14="http://schemas.microsoft.com/office/drawing/2010/main" val="0"/>
              </a:ext>
            </a:extLst>
          </a:blip>
          <a:srcRect t="43278" r="35271"/>
          <a:stretch/>
        </p:blipFill>
        <p:spPr>
          <a:xfrm>
            <a:off x="4103852" y="2253726"/>
            <a:ext cx="2963290" cy="1731146"/>
          </a:xfrm>
          <a:prstGeom prst="rect">
            <a:avLst/>
          </a:prstGeom>
        </p:spPr>
      </p:pic>
      <p:pic>
        <p:nvPicPr>
          <p:cNvPr id="7" name="Picture 6">
            <a:extLst>
              <a:ext uri="{FF2B5EF4-FFF2-40B4-BE49-F238E27FC236}">
                <a16:creationId xmlns:a16="http://schemas.microsoft.com/office/drawing/2014/main" id="{365C1A90-15EB-41E9-B1BA-2B3A4E78469A}"/>
              </a:ext>
            </a:extLst>
          </p:cNvPr>
          <p:cNvPicPr>
            <a:picLocks noChangeAspect="1"/>
          </p:cNvPicPr>
          <p:nvPr/>
        </p:nvPicPr>
        <p:blipFill rotWithShape="1">
          <a:blip r:embed="rId3">
            <a:extLst>
              <a:ext uri="{28A0092B-C50C-407E-A947-70E740481C1C}">
                <a14:useLocalDpi xmlns:a14="http://schemas.microsoft.com/office/drawing/2010/main" val="0"/>
              </a:ext>
            </a:extLst>
          </a:blip>
          <a:srcRect t="48440" r="43958"/>
          <a:stretch/>
        </p:blipFill>
        <p:spPr>
          <a:xfrm>
            <a:off x="915907" y="2408260"/>
            <a:ext cx="2451989" cy="1576612"/>
          </a:xfrm>
          <a:prstGeom prst="rect">
            <a:avLst/>
          </a:prstGeom>
        </p:spPr>
      </p:pic>
      <p:pic>
        <p:nvPicPr>
          <p:cNvPr id="11" name="Picture 10">
            <a:extLst>
              <a:ext uri="{FF2B5EF4-FFF2-40B4-BE49-F238E27FC236}">
                <a16:creationId xmlns:a16="http://schemas.microsoft.com/office/drawing/2014/main" id="{29EB6F28-927A-45BA-9F2F-C4505A64A199}"/>
              </a:ext>
            </a:extLst>
          </p:cNvPr>
          <p:cNvPicPr>
            <a:picLocks noChangeAspect="1"/>
          </p:cNvPicPr>
          <p:nvPr/>
        </p:nvPicPr>
        <p:blipFill rotWithShape="1">
          <a:blip r:embed="rId4">
            <a:extLst>
              <a:ext uri="{28A0092B-C50C-407E-A947-70E740481C1C}">
                <a14:useLocalDpi xmlns:a14="http://schemas.microsoft.com/office/drawing/2010/main" val="0"/>
              </a:ext>
            </a:extLst>
          </a:blip>
          <a:srcRect t="10784" r="46441" b="40192"/>
          <a:stretch/>
        </p:blipFill>
        <p:spPr>
          <a:xfrm>
            <a:off x="7634425" y="624734"/>
            <a:ext cx="3200817" cy="2139577"/>
          </a:xfrm>
          <a:prstGeom prst="rect">
            <a:avLst/>
          </a:prstGeom>
        </p:spPr>
      </p:pic>
      <p:pic>
        <p:nvPicPr>
          <p:cNvPr id="15" name="Picture 14">
            <a:extLst>
              <a:ext uri="{FF2B5EF4-FFF2-40B4-BE49-F238E27FC236}">
                <a16:creationId xmlns:a16="http://schemas.microsoft.com/office/drawing/2014/main" id="{03C27F1A-6E6F-4B12-8F23-4CEF1D057172}"/>
              </a:ext>
            </a:extLst>
          </p:cNvPr>
          <p:cNvPicPr>
            <a:picLocks noChangeAspect="1"/>
          </p:cNvPicPr>
          <p:nvPr/>
        </p:nvPicPr>
        <p:blipFill rotWithShape="1">
          <a:blip r:embed="rId5">
            <a:extLst>
              <a:ext uri="{28A0092B-C50C-407E-A947-70E740481C1C}">
                <a14:useLocalDpi xmlns:a14="http://schemas.microsoft.com/office/drawing/2010/main" val="0"/>
              </a:ext>
            </a:extLst>
          </a:blip>
          <a:srcRect l="6669" t="40768" r="14832"/>
          <a:stretch/>
        </p:blipFill>
        <p:spPr>
          <a:xfrm>
            <a:off x="8225206" y="3096526"/>
            <a:ext cx="2610036" cy="1545543"/>
          </a:xfrm>
          <a:prstGeom prst="rect">
            <a:avLst/>
          </a:prstGeom>
        </p:spPr>
      </p:pic>
      <p:pic>
        <p:nvPicPr>
          <p:cNvPr id="17" name="Picture 16">
            <a:extLst>
              <a:ext uri="{FF2B5EF4-FFF2-40B4-BE49-F238E27FC236}">
                <a16:creationId xmlns:a16="http://schemas.microsoft.com/office/drawing/2014/main" id="{93ABA569-53F9-4D9C-B134-67B7392FD9BD}"/>
              </a:ext>
            </a:extLst>
          </p:cNvPr>
          <p:cNvPicPr>
            <a:picLocks noChangeAspect="1"/>
          </p:cNvPicPr>
          <p:nvPr/>
        </p:nvPicPr>
        <p:blipFill rotWithShape="1">
          <a:blip r:embed="rId6">
            <a:extLst>
              <a:ext uri="{28A0092B-C50C-407E-A947-70E740481C1C}">
                <a14:useLocalDpi xmlns:a14="http://schemas.microsoft.com/office/drawing/2010/main" val="0"/>
              </a:ext>
            </a:extLst>
          </a:blip>
          <a:srcRect l="29617" t="33107" r="20803" b="31942"/>
          <a:stretch/>
        </p:blipFill>
        <p:spPr>
          <a:xfrm>
            <a:off x="5514474" y="4135104"/>
            <a:ext cx="2119951" cy="2246050"/>
          </a:xfrm>
          <a:prstGeom prst="rect">
            <a:avLst/>
          </a:prstGeom>
        </p:spPr>
      </p:pic>
      <p:pic>
        <p:nvPicPr>
          <p:cNvPr id="19" name="Picture 18">
            <a:extLst>
              <a:ext uri="{FF2B5EF4-FFF2-40B4-BE49-F238E27FC236}">
                <a16:creationId xmlns:a16="http://schemas.microsoft.com/office/drawing/2014/main" id="{A0ADC0FE-17F9-4BCD-A897-7182645B723C}"/>
              </a:ext>
            </a:extLst>
          </p:cNvPr>
          <p:cNvPicPr>
            <a:picLocks noChangeAspect="1"/>
          </p:cNvPicPr>
          <p:nvPr/>
        </p:nvPicPr>
        <p:blipFill rotWithShape="1">
          <a:blip r:embed="rId7">
            <a:extLst>
              <a:ext uri="{28A0092B-C50C-407E-A947-70E740481C1C}">
                <a14:useLocalDpi xmlns:a14="http://schemas.microsoft.com/office/drawing/2010/main" val="0"/>
              </a:ext>
            </a:extLst>
          </a:blip>
          <a:srcRect l="9944" t="43726" r="37592"/>
          <a:stretch/>
        </p:blipFill>
        <p:spPr>
          <a:xfrm>
            <a:off x="1073907" y="4526736"/>
            <a:ext cx="2681347" cy="1438044"/>
          </a:xfrm>
          <a:prstGeom prst="rect">
            <a:avLst/>
          </a:prstGeom>
        </p:spPr>
      </p:pic>
      <p:sp>
        <p:nvSpPr>
          <p:cNvPr id="20" name="Rectangle 19">
            <a:extLst>
              <a:ext uri="{FF2B5EF4-FFF2-40B4-BE49-F238E27FC236}">
                <a16:creationId xmlns:a16="http://schemas.microsoft.com/office/drawing/2014/main" id="{EF0B6C39-34B2-4A35-B77F-C1E062C61639}"/>
              </a:ext>
            </a:extLst>
          </p:cNvPr>
          <p:cNvSpPr/>
          <p:nvPr/>
        </p:nvSpPr>
        <p:spPr>
          <a:xfrm>
            <a:off x="915907" y="792398"/>
            <a:ext cx="6096000" cy="1384995"/>
          </a:xfrm>
          <a:prstGeom prst="rect">
            <a:avLst/>
          </a:prstGeom>
        </p:spPr>
        <p:txBody>
          <a:bodyPr>
            <a:spAutoFit/>
          </a:bodyPr>
          <a:lstStyle/>
          <a:p>
            <a:pPr algn="just"/>
            <a:r>
              <a:rPr lang="en-US" sz="2800" dirty="0"/>
              <a:t>This happiness will not last long, especially when you can't find a job ?</a:t>
            </a:r>
          </a:p>
        </p:txBody>
      </p:sp>
      <p:sp>
        <p:nvSpPr>
          <p:cNvPr id="21" name="Rectangle 20">
            <a:extLst>
              <a:ext uri="{FF2B5EF4-FFF2-40B4-BE49-F238E27FC236}">
                <a16:creationId xmlns:a16="http://schemas.microsoft.com/office/drawing/2014/main" id="{510C25D6-001B-4096-91A3-BD2444583207}"/>
              </a:ext>
            </a:extLst>
          </p:cNvPr>
          <p:cNvSpPr/>
          <p:nvPr/>
        </p:nvSpPr>
        <p:spPr>
          <a:xfrm>
            <a:off x="8022411" y="4787650"/>
            <a:ext cx="3471197" cy="1569660"/>
          </a:xfrm>
          <a:prstGeom prst="rect">
            <a:avLst/>
          </a:prstGeom>
        </p:spPr>
        <p:txBody>
          <a:bodyPr wrap="square">
            <a:spAutoFit/>
          </a:bodyPr>
          <a:lstStyle/>
          <a:p>
            <a:pPr algn="just"/>
            <a:r>
              <a:rPr lang="en-US" sz="1600" b="1" dirty="0">
                <a:solidFill>
                  <a:srgbClr val="FF0000"/>
                </a:solidFill>
              </a:rPr>
              <a:t>Particularly for women. </a:t>
            </a:r>
          </a:p>
          <a:p>
            <a:pPr algn="just"/>
            <a:r>
              <a:rPr lang="en-US" sz="1600" b="1" dirty="0">
                <a:solidFill>
                  <a:srgbClr val="FF0000"/>
                </a:solidFill>
              </a:rPr>
              <a:t>In country like Iraq the women's fields of work are few compared to men because such country governed by some difficult customs and traditions </a:t>
            </a:r>
          </a:p>
        </p:txBody>
      </p:sp>
    </p:spTree>
    <p:extLst>
      <p:ext uri="{BB962C8B-B14F-4D97-AF65-F5344CB8AC3E}">
        <p14:creationId xmlns:p14="http://schemas.microsoft.com/office/powerpoint/2010/main" val="262330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0E6A0F-25C8-4A14-BA12-398DEE9DB6F2}"/>
              </a:ext>
            </a:extLst>
          </p:cNvPr>
          <p:cNvSpPr/>
          <p:nvPr/>
        </p:nvSpPr>
        <p:spPr>
          <a:xfrm>
            <a:off x="606641" y="529520"/>
            <a:ext cx="10925452" cy="1508105"/>
          </a:xfrm>
          <a:prstGeom prst="rect">
            <a:avLst/>
          </a:prstGeom>
        </p:spPr>
        <p:txBody>
          <a:bodyPr wrap="square">
            <a:spAutoFit/>
          </a:bodyPr>
          <a:lstStyle/>
          <a:p>
            <a:pPr algn="just"/>
            <a:r>
              <a:rPr lang="en-US" sz="2300" dirty="0"/>
              <a:t>To define the reasons that made finding a job in Iraq difficult, our group held several meetings and what was put up by the participants was written down by means of a questionnaire distributed to all members. This questionnaire included the following questions:</a:t>
            </a:r>
          </a:p>
        </p:txBody>
      </p:sp>
      <p:graphicFrame>
        <p:nvGraphicFramePr>
          <p:cNvPr id="5" name="Table 5">
            <a:extLst>
              <a:ext uri="{FF2B5EF4-FFF2-40B4-BE49-F238E27FC236}">
                <a16:creationId xmlns:a16="http://schemas.microsoft.com/office/drawing/2014/main" id="{007536A1-45C8-4ACA-8814-85F1C4662D54}"/>
              </a:ext>
            </a:extLst>
          </p:cNvPr>
          <p:cNvGraphicFramePr>
            <a:graphicFrameLocks noGrp="1"/>
          </p:cNvGraphicFramePr>
          <p:nvPr>
            <p:extLst>
              <p:ext uri="{D42A27DB-BD31-4B8C-83A1-F6EECF244321}">
                <p14:modId xmlns:p14="http://schemas.microsoft.com/office/powerpoint/2010/main" val="163012061"/>
              </p:ext>
            </p:extLst>
          </p:nvPr>
        </p:nvGraphicFramePr>
        <p:xfrm>
          <a:off x="1111188" y="2037625"/>
          <a:ext cx="9969623" cy="4148265"/>
        </p:xfrm>
        <a:graphic>
          <a:graphicData uri="http://schemas.openxmlformats.org/drawingml/2006/table">
            <a:tbl>
              <a:tblPr firstRow="1" bandRow="1">
                <a:tableStyleId>{5C22544A-7EE6-4342-B048-85BDC9FD1C3A}</a:tableStyleId>
              </a:tblPr>
              <a:tblGrid>
                <a:gridCol w="9969623">
                  <a:extLst>
                    <a:ext uri="{9D8B030D-6E8A-4147-A177-3AD203B41FA5}">
                      <a16:colId xmlns:a16="http://schemas.microsoft.com/office/drawing/2014/main" val="2092175648"/>
                    </a:ext>
                  </a:extLst>
                </a:gridCol>
              </a:tblGrid>
              <a:tr h="3816823">
                <a:tc>
                  <a:txBody>
                    <a:bodyPr/>
                    <a:lstStyle/>
                    <a:p>
                      <a:pPr>
                        <a:lnSpc>
                          <a:spcPct val="150000"/>
                        </a:lnSpc>
                      </a:pPr>
                      <a:r>
                        <a:rPr lang="en-US" sz="2000" b="0" dirty="0">
                          <a:solidFill>
                            <a:schemeClr val="tx1"/>
                          </a:solidFill>
                        </a:rPr>
                        <a:t>1. Have you thought finding a suitable job after graduation?</a:t>
                      </a:r>
                    </a:p>
                    <a:p>
                      <a:pPr>
                        <a:lnSpc>
                          <a:spcPct val="150000"/>
                        </a:lnSpc>
                      </a:pPr>
                      <a:r>
                        <a:rPr lang="en-US" sz="2000" b="0" dirty="0">
                          <a:solidFill>
                            <a:schemeClr val="tx1"/>
                          </a:solidFill>
                        </a:rPr>
                        <a:t>2. Do you have enough experience to search a job?</a:t>
                      </a:r>
                    </a:p>
                    <a:p>
                      <a:pPr>
                        <a:lnSpc>
                          <a:spcPct val="150000"/>
                        </a:lnSpc>
                      </a:pPr>
                      <a:r>
                        <a:rPr lang="en-US" sz="2000" b="0" dirty="0">
                          <a:solidFill>
                            <a:schemeClr val="tx1"/>
                          </a:solidFill>
                        </a:rPr>
                        <a:t>3. Which job would you prefer: Government job or Private job?</a:t>
                      </a:r>
                    </a:p>
                    <a:p>
                      <a:pPr>
                        <a:lnSpc>
                          <a:spcPct val="150000"/>
                        </a:lnSpc>
                      </a:pPr>
                      <a:r>
                        <a:rPr lang="en-US" sz="2000" b="0" dirty="0">
                          <a:solidFill>
                            <a:schemeClr val="tx1"/>
                          </a:solidFill>
                        </a:rPr>
                        <a:t>4. Do you prefer your future job to be within your academic major discipline (which you studied at the university)?</a:t>
                      </a:r>
                    </a:p>
                    <a:p>
                      <a:pPr>
                        <a:lnSpc>
                          <a:spcPct val="150000"/>
                        </a:lnSpc>
                      </a:pPr>
                      <a:r>
                        <a:rPr lang="en-US" sz="2000" b="0" dirty="0">
                          <a:solidFill>
                            <a:schemeClr val="tx1"/>
                          </a:solidFill>
                        </a:rPr>
                        <a:t>5. What are the problems you may face in obtaining suitable job opportunities?</a:t>
                      </a:r>
                    </a:p>
                    <a:p>
                      <a:pPr>
                        <a:lnSpc>
                          <a:spcPct val="150000"/>
                        </a:lnSpc>
                      </a:pPr>
                      <a:r>
                        <a:rPr lang="en-US" sz="2000" b="0" dirty="0">
                          <a:solidFill>
                            <a:schemeClr val="tx1"/>
                          </a:solidFill>
                        </a:rPr>
                        <a:t>6.What skills can be developed to increase the chance of finding suitable job opportunities?</a:t>
                      </a:r>
                    </a:p>
                    <a:p>
                      <a:pPr>
                        <a:lnSpc>
                          <a:spcPct val="150000"/>
                        </a:lnSpc>
                      </a:pPr>
                      <a:r>
                        <a:rPr lang="en-US" sz="2000" b="0" dirty="0">
                          <a:solidFill>
                            <a:schemeClr val="tx1"/>
                          </a:solidFill>
                        </a:rPr>
                        <a:t>7. Do you have specific ideas to help you get suitable job opportunities?</a:t>
                      </a:r>
                      <a:endParaRPr lang="en-US" sz="2400" b="0" dirty="0">
                        <a:solidFill>
                          <a:schemeClr val="tx1"/>
                        </a:solidFill>
                      </a:endParaRPr>
                    </a:p>
                  </a:txBody>
                  <a:tcPr>
                    <a:noFill/>
                  </a:tcPr>
                </a:tc>
                <a:extLst>
                  <a:ext uri="{0D108BD9-81ED-4DB2-BD59-A6C34878D82A}">
                    <a16:rowId xmlns:a16="http://schemas.microsoft.com/office/drawing/2014/main" val="2257656619"/>
                  </a:ext>
                </a:extLst>
              </a:tr>
            </a:tbl>
          </a:graphicData>
        </a:graphic>
      </p:graphicFrame>
    </p:spTree>
    <p:extLst>
      <p:ext uri="{BB962C8B-B14F-4D97-AF65-F5344CB8AC3E}">
        <p14:creationId xmlns:p14="http://schemas.microsoft.com/office/powerpoint/2010/main" val="106850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0E6A0F-25C8-4A14-BA12-398DEE9DB6F2}"/>
              </a:ext>
            </a:extLst>
          </p:cNvPr>
          <p:cNvSpPr/>
          <p:nvPr/>
        </p:nvSpPr>
        <p:spPr>
          <a:xfrm>
            <a:off x="1623134" y="1035482"/>
            <a:ext cx="8945732" cy="2585323"/>
          </a:xfrm>
          <a:prstGeom prst="rect">
            <a:avLst/>
          </a:prstGeom>
        </p:spPr>
        <p:txBody>
          <a:bodyPr wrap="square">
            <a:spAutoFit/>
          </a:bodyPr>
          <a:lstStyle/>
          <a:p>
            <a:pPr algn="ctr"/>
            <a:r>
              <a:rPr lang="en-US" sz="5400" b="1" dirty="0">
                <a:solidFill>
                  <a:srgbClr val="FF0000"/>
                </a:solidFill>
              </a:rPr>
              <a:t>The results of the students questionnaire of our group</a:t>
            </a:r>
          </a:p>
        </p:txBody>
      </p:sp>
    </p:spTree>
    <p:extLst>
      <p:ext uri="{BB962C8B-B14F-4D97-AF65-F5344CB8AC3E}">
        <p14:creationId xmlns:p14="http://schemas.microsoft.com/office/powerpoint/2010/main" val="271022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FA3DE58E-A303-468B-850E-CEEAA1CEF9BE}"/>
              </a:ext>
            </a:extLst>
          </p:cNvPr>
          <p:cNvGraphicFramePr>
            <a:graphicFrameLocks noGrp="1"/>
          </p:cNvGraphicFramePr>
          <p:nvPr>
            <p:extLst>
              <p:ext uri="{D42A27DB-BD31-4B8C-83A1-F6EECF244321}">
                <p14:modId xmlns:p14="http://schemas.microsoft.com/office/powerpoint/2010/main" val="2179592392"/>
              </p:ext>
            </p:extLst>
          </p:nvPr>
        </p:nvGraphicFramePr>
        <p:xfrm>
          <a:off x="452762" y="423144"/>
          <a:ext cx="11230252" cy="6261100"/>
        </p:xfrm>
        <a:graphic>
          <a:graphicData uri="http://schemas.openxmlformats.org/drawingml/2006/table">
            <a:tbl>
              <a:tblPr firstRow="1" bandRow="1">
                <a:tableStyleId>{5C22544A-7EE6-4342-B048-85BDC9FD1C3A}</a:tableStyleId>
              </a:tblPr>
              <a:tblGrid>
                <a:gridCol w="5036823">
                  <a:extLst>
                    <a:ext uri="{9D8B030D-6E8A-4147-A177-3AD203B41FA5}">
                      <a16:colId xmlns:a16="http://schemas.microsoft.com/office/drawing/2014/main" val="1031053499"/>
                    </a:ext>
                  </a:extLst>
                </a:gridCol>
                <a:gridCol w="6193429">
                  <a:extLst>
                    <a:ext uri="{9D8B030D-6E8A-4147-A177-3AD203B41FA5}">
                      <a16:colId xmlns:a16="http://schemas.microsoft.com/office/drawing/2014/main" val="3945476926"/>
                    </a:ext>
                  </a:extLst>
                </a:gridCol>
              </a:tblGrid>
              <a:tr h="370840">
                <a:tc>
                  <a:txBody>
                    <a:bodyPr/>
                    <a:lstStyle/>
                    <a:p>
                      <a:pPr algn="ctr"/>
                      <a:r>
                        <a:rPr lang="en-US" dirty="0"/>
                        <a:t>The questions </a:t>
                      </a:r>
                    </a:p>
                  </a:txBody>
                  <a:tcPr/>
                </a:tc>
                <a:tc>
                  <a:txBody>
                    <a:bodyPr/>
                    <a:lstStyle/>
                    <a:p>
                      <a:pPr algn="ctr"/>
                      <a:r>
                        <a:rPr lang="en-US" dirty="0"/>
                        <a:t>The answer of the students</a:t>
                      </a:r>
                    </a:p>
                  </a:txBody>
                  <a:tcPr/>
                </a:tc>
                <a:extLst>
                  <a:ext uri="{0D108BD9-81ED-4DB2-BD59-A6C34878D82A}">
                    <a16:rowId xmlns:a16="http://schemas.microsoft.com/office/drawing/2014/main" val="30545888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 Have you thought finding a suitable job after graduation?</a:t>
                      </a:r>
                      <a:endParaRPr lang="en-US" sz="1400" b="1" dirty="0"/>
                    </a:p>
                  </a:txBody>
                  <a:tcPr/>
                </a:tc>
                <a:tc>
                  <a:txBody>
                    <a:bodyPr/>
                    <a:lstStyle/>
                    <a:p>
                      <a:pPr algn="l"/>
                      <a:r>
                        <a:rPr lang="en-US" sz="1400" b="0" dirty="0"/>
                        <a:t>60%    Yes</a:t>
                      </a:r>
                    </a:p>
                    <a:p>
                      <a:pPr algn="l"/>
                      <a:r>
                        <a:rPr lang="en-US" sz="1400" b="0" dirty="0"/>
                        <a:t>40%    Maybe</a:t>
                      </a:r>
                    </a:p>
                  </a:txBody>
                  <a:tcPr/>
                </a:tc>
                <a:extLst>
                  <a:ext uri="{0D108BD9-81ED-4DB2-BD59-A6C34878D82A}">
                    <a16:rowId xmlns:a16="http://schemas.microsoft.com/office/drawing/2014/main" val="1323906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 Do you have enough experience to search a job?</a:t>
                      </a:r>
                      <a:endParaRPr lang="en-US" sz="1400" b="1" dirty="0"/>
                    </a:p>
                  </a:txBody>
                  <a:tcPr/>
                </a:tc>
                <a:tc>
                  <a:txBody>
                    <a:bodyPr/>
                    <a:lstStyle/>
                    <a:p>
                      <a:pPr algn="l"/>
                      <a:r>
                        <a:rPr lang="en-US" sz="1400" b="0" dirty="0"/>
                        <a:t>20%    No</a:t>
                      </a:r>
                    </a:p>
                    <a:p>
                      <a:pPr algn="l"/>
                      <a:r>
                        <a:rPr lang="en-US" sz="1400" b="0" dirty="0"/>
                        <a:t>80%    Maybe</a:t>
                      </a:r>
                    </a:p>
                  </a:txBody>
                  <a:tcPr/>
                </a:tc>
                <a:extLst>
                  <a:ext uri="{0D108BD9-81ED-4DB2-BD59-A6C34878D82A}">
                    <a16:rowId xmlns:a16="http://schemas.microsoft.com/office/drawing/2014/main" val="20594859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3. Which job would you prefer: Government job or Private job?</a:t>
                      </a:r>
                      <a:endParaRPr lang="en-US" sz="1400" b="1" dirty="0"/>
                    </a:p>
                  </a:txBody>
                  <a:tcPr/>
                </a:tc>
                <a:tc>
                  <a:txBody>
                    <a:bodyPr/>
                    <a:lstStyle/>
                    <a:p>
                      <a:pPr algn="l"/>
                      <a:r>
                        <a:rPr lang="en-US" sz="1400" b="0" dirty="0"/>
                        <a:t>40%   government work</a:t>
                      </a:r>
                    </a:p>
                    <a:p>
                      <a:pPr algn="l"/>
                      <a:r>
                        <a:rPr lang="en-US" sz="1400" b="0" dirty="0"/>
                        <a:t>20%   privet work</a:t>
                      </a:r>
                    </a:p>
                    <a:p>
                      <a:pPr algn="l"/>
                      <a:r>
                        <a:rPr lang="en-US" sz="1400" b="0" dirty="0"/>
                        <a:t>40%   Non government work</a:t>
                      </a:r>
                    </a:p>
                  </a:txBody>
                  <a:tcPr/>
                </a:tc>
                <a:extLst>
                  <a:ext uri="{0D108BD9-81ED-4DB2-BD59-A6C34878D82A}">
                    <a16:rowId xmlns:a16="http://schemas.microsoft.com/office/drawing/2014/main" val="1902026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4. Do you prefer your future job to be within your academic major discipline (which you studied at the university)?</a:t>
                      </a:r>
                      <a:endParaRPr lang="en-US" sz="1400" b="1" dirty="0"/>
                    </a:p>
                  </a:txBody>
                  <a:tcPr/>
                </a:tc>
                <a:tc>
                  <a:txBody>
                    <a:bodyPr/>
                    <a:lstStyle/>
                    <a:p>
                      <a:pPr algn="l"/>
                      <a:r>
                        <a:rPr lang="en-US" sz="1400" b="0" dirty="0"/>
                        <a:t>80%   Yes</a:t>
                      </a:r>
                    </a:p>
                    <a:p>
                      <a:pPr algn="l"/>
                      <a:r>
                        <a:rPr lang="en-US" sz="1400" b="0" dirty="0"/>
                        <a:t>20%   No</a:t>
                      </a:r>
                    </a:p>
                  </a:txBody>
                  <a:tcPr/>
                </a:tc>
                <a:extLst>
                  <a:ext uri="{0D108BD9-81ED-4DB2-BD59-A6C34878D82A}">
                    <a16:rowId xmlns:a16="http://schemas.microsoft.com/office/drawing/2014/main" val="10979159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5. What are the problems you may face in obtaining suitable job opportunities?</a:t>
                      </a:r>
                      <a:endParaRPr lang="en-US" sz="1400" b="1" dirty="0"/>
                    </a:p>
                  </a:txBody>
                  <a:tcPr/>
                </a:tc>
                <a:tc>
                  <a:txBody>
                    <a:bodyPr/>
                    <a:lstStyle/>
                    <a:p>
                      <a:pPr algn="l" fontAlgn="b"/>
                      <a:r>
                        <a:rPr lang="en-US" sz="1400" b="0" kern="1200" dirty="0">
                          <a:solidFill>
                            <a:schemeClr val="dk1"/>
                          </a:solidFill>
                          <a:latin typeface="+mn-lt"/>
                          <a:ea typeface="+mn-ea"/>
                          <a:cs typeface="+mn-cs"/>
                        </a:rPr>
                        <a:t> 20%  My university studies lack the practical aspect</a:t>
                      </a:r>
                    </a:p>
                    <a:p>
                      <a:pPr algn="l" fontAlgn="b"/>
                      <a:r>
                        <a:rPr lang="en-US" sz="1400" b="0" kern="1200" dirty="0">
                          <a:solidFill>
                            <a:schemeClr val="dk1"/>
                          </a:solidFill>
                          <a:latin typeface="+mn-lt"/>
                          <a:ea typeface="+mn-ea"/>
                          <a:cs typeface="+mn-cs"/>
                        </a:rPr>
                        <a:t> 40%  lack of my experience</a:t>
                      </a:r>
                    </a:p>
                    <a:p>
                      <a:pPr algn="l" fontAlgn="b"/>
                      <a:r>
                        <a:rPr lang="en-US" sz="1400" b="0" kern="1200" dirty="0">
                          <a:solidFill>
                            <a:schemeClr val="dk1"/>
                          </a:solidFill>
                          <a:latin typeface="+mn-lt"/>
                          <a:ea typeface="+mn-ea"/>
                          <a:cs typeface="+mn-cs"/>
                        </a:rPr>
                        <a:t> 40%  The bad  economic situation of Iraq</a:t>
                      </a:r>
                    </a:p>
                  </a:txBody>
                  <a:tcPr marL="7620" marR="7620" marT="7620" marB="0" anchor="b"/>
                </a:tc>
                <a:extLst>
                  <a:ext uri="{0D108BD9-81ED-4DB2-BD59-A6C34878D82A}">
                    <a16:rowId xmlns:a16="http://schemas.microsoft.com/office/drawing/2014/main" val="22159221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6.What skills can be developed to increase the chance of finding suitable job opportunities?</a:t>
                      </a:r>
                      <a:endParaRPr lang="en-US" sz="1400" b="1" dirty="0"/>
                    </a:p>
                  </a:txBody>
                  <a:tcPr/>
                </a:tc>
                <a:tc>
                  <a:txBody>
                    <a:bodyPr/>
                    <a:lstStyle/>
                    <a:p>
                      <a:r>
                        <a:rPr lang="en-US" sz="1400" b="0" dirty="0"/>
                        <a:t>20% The practical side of my specialty</a:t>
                      </a:r>
                    </a:p>
                    <a:p>
                      <a:r>
                        <a:rPr lang="en-US" sz="1400" b="0" dirty="0"/>
                        <a:t>20%  Learn a new language</a:t>
                      </a:r>
                    </a:p>
                    <a:p>
                      <a:r>
                        <a:rPr lang="en-US" sz="1400" b="0" dirty="0"/>
                        <a:t>60%  Develop computer skills</a:t>
                      </a:r>
                    </a:p>
                  </a:txBody>
                  <a:tcPr/>
                </a:tc>
                <a:extLst>
                  <a:ext uri="{0D108BD9-81ED-4DB2-BD59-A6C34878D82A}">
                    <a16:rowId xmlns:a16="http://schemas.microsoft.com/office/drawing/2014/main" val="2658700173"/>
                  </a:ext>
                </a:extLst>
              </a:tr>
              <a:tr h="370840">
                <a:tc>
                  <a:txBody>
                    <a:bodyPr/>
                    <a:lstStyle/>
                    <a:p>
                      <a:r>
                        <a:rPr lang="en-US" sz="1400" b="1" dirty="0"/>
                        <a:t>7. Do you have specific ideas to help you get suitable job opportunities?</a:t>
                      </a:r>
                    </a:p>
                  </a:txBody>
                  <a:tcPr/>
                </a:tc>
                <a:tc>
                  <a:txBody>
                    <a:bodyPr/>
                    <a:lstStyle/>
                    <a:p>
                      <a:r>
                        <a:rPr lang="en-US" sz="1400" b="0" dirty="0"/>
                        <a:t>20%  No</a:t>
                      </a:r>
                    </a:p>
                    <a:p>
                      <a:r>
                        <a:rPr lang="en-US" sz="1400" b="0" dirty="0"/>
                        <a:t>20%  Yes</a:t>
                      </a:r>
                    </a:p>
                    <a:p>
                      <a:r>
                        <a:rPr lang="en-US" sz="1400" b="0" dirty="0"/>
                        <a:t>20%  learn many languages and computer software</a:t>
                      </a:r>
                    </a:p>
                    <a:p>
                      <a:r>
                        <a:rPr lang="en-US" sz="1400" b="0" dirty="0"/>
                        <a:t>20%  Work as an assistant in my specialization and my supervisor that have more experience is committed to teaching the me all matters related to work and providing such opportunities for all graduates.</a:t>
                      </a:r>
                    </a:p>
                    <a:p>
                      <a:r>
                        <a:rPr lang="en-US" sz="1400" b="0" dirty="0"/>
                        <a:t>20%  Increasing practical experience by looking at the projects in the local reality, in addition to learning a software that suits my specialization. </a:t>
                      </a:r>
                    </a:p>
                  </a:txBody>
                  <a:tcPr/>
                </a:tc>
                <a:extLst>
                  <a:ext uri="{0D108BD9-81ED-4DB2-BD59-A6C34878D82A}">
                    <a16:rowId xmlns:a16="http://schemas.microsoft.com/office/drawing/2014/main" val="234912797"/>
                  </a:ext>
                </a:extLst>
              </a:tr>
            </a:tbl>
          </a:graphicData>
        </a:graphic>
      </p:graphicFrame>
    </p:spTree>
    <p:extLst>
      <p:ext uri="{BB962C8B-B14F-4D97-AF65-F5344CB8AC3E}">
        <p14:creationId xmlns:p14="http://schemas.microsoft.com/office/powerpoint/2010/main" val="530898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00059-1F02-4870-AEA3-2E0FE383B7B7}"/>
              </a:ext>
            </a:extLst>
          </p:cNvPr>
          <p:cNvSpPr>
            <a:spLocks noGrp="1"/>
          </p:cNvSpPr>
          <p:nvPr>
            <p:ph idx="1"/>
          </p:nvPr>
        </p:nvSpPr>
        <p:spPr>
          <a:xfrm>
            <a:off x="551895" y="407483"/>
            <a:ext cx="11104486" cy="5735862"/>
          </a:xfrm>
        </p:spPr>
        <p:txBody>
          <a:bodyPr/>
          <a:lstStyle/>
          <a:p>
            <a:r>
              <a:rPr lang="en-US" sz="2400" b="1" dirty="0"/>
              <a:t>The conclusion of the students questionnaire of our group are </a:t>
            </a:r>
          </a:p>
          <a:p>
            <a:endParaRPr lang="en-US" dirty="0"/>
          </a:p>
        </p:txBody>
      </p:sp>
      <p:sp>
        <p:nvSpPr>
          <p:cNvPr id="4" name="Oval 3">
            <a:extLst>
              <a:ext uri="{FF2B5EF4-FFF2-40B4-BE49-F238E27FC236}">
                <a16:creationId xmlns:a16="http://schemas.microsoft.com/office/drawing/2014/main" id="{F489044D-EC7D-4CDE-9739-D72FFCA2C790}"/>
              </a:ext>
            </a:extLst>
          </p:cNvPr>
          <p:cNvSpPr/>
          <p:nvPr/>
        </p:nvSpPr>
        <p:spPr>
          <a:xfrm>
            <a:off x="506029" y="1672168"/>
            <a:ext cx="4743639" cy="4746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r>
              <a:rPr lang="en-US" sz="1600" dirty="0"/>
              <a:t>Future job to be within the academic major discipline</a:t>
            </a:r>
          </a:p>
          <a:p>
            <a:pPr algn="ctr"/>
            <a:endParaRPr lang="en-US" sz="1600" dirty="0"/>
          </a:p>
          <a:p>
            <a:pPr algn="ctr"/>
            <a:r>
              <a:rPr lang="en-US" sz="1600" dirty="0"/>
              <a:t>Most of the students prefer Non government work </a:t>
            </a:r>
          </a:p>
          <a:p>
            <a:pPr algn="ctr"/>
            <a:r>
              <a:rPr lang="en-US" sz="1600" dirty="0"/>
              <a:t> </a:t>
            </a:r>
          </a:p>
          <a:p>
            <a:pPr algn="ctr"/>
            <a:r>
              <a:rPr lang="en-US" sz="1600" dirty="0"/>
              <a:t>lack of practical work</a:t>
            </a:r>
          </a:p>
          <a:p>
            <a:pPr algn="ctr"/>
            <a:endParaRPr lang="en-US" sz="1600" dirty="0"/>
          </a:p>
          <a:p>
            <a:pPr algn="ctr"/>
            <a:endParaRPr lang="en-US" sz="1600" dirty="0"/>
          </a:p>
          <a:p>
            <a:pPr algn="ctr"/>
            <a:r>
              <a:rPr lang="en-US" sz="1600" dirty="0"/>
              <a:t>learn new languages and computer software</a:t>
            </a:r>
          </a:p>
          <a:p>
            <a:pPr algn="ctr"/>
            <a:endParaRPr lang="en-US" sz="1600" dirty="0"/>
          </a:p>
          <a:p>
            <a:pPr algn="ctr"/>
            <a:r>
              <a:rPr lang="en-US" sz="1600" dirty="0"/>
              <a:t>Most of the students don’t have enough experience to search a job</a:t>
            </a:r>
          </a:p>
          <a:p>
            <a:pPr algn="ctr"/>
            <a:endParaRPr lang="en-US" dirty="0"/>
          </a:p>
          <a:p>
            <a:pPr algn="ctr"/>
            <a:endParaRPr lang="en-US" dirty="0"/>
          </a:p>
          <a:p>
            <a:pPr algn="ctr"/>
            <a:endParaRPr lang="en-US" dirty="0"/>
          </a:p>
          <a:p>
            <a:pPr algn="ctr"/>
            <a:endParaRPr lang="en-US" dirty="0"/>
          </a:p>
          <a:p>
            <a:pPr algn="ctr"/>
            <a:endParaRPr lang="en-US" dirty="0"/>
          </a:p>
        </p:txBody>
      </p:sp>
      <p:sp>
        <p:nvSpPr>
          <p:cNvPr id="5" name="Rectangle 4">
            <a:extLst>
              <a:ext uri="{FF2B5EF4-FFF2-40B4-BE49-F238E27FC236}">
                <a16:creationId xmlns:a16="http://schemas.microsoft.com/office/drawing/2014/main" id="{863515D0-0C2F-4371-9490-91F37AE9DB96}"/>
              </a:ext>
            </a:extLst>
          </p:cNvPr>
          <p:cNvSpPr/>
          <p:nvPr/>
        </p:nvSpPr>
        <p:spPr>
          <a:xfrm>
            <a:off x="5594411" y="5037601"/>
            <a:ext cx="2972537" cy="1169551"/>
          </a:xfrm>
          <a:prstGeom prst="rect">
            <a:avLst/>
          </a:prstGeom>
        </p:spPr>
        <p:txBody>
          <a:bodyPr wrap="square">
            <a:spAutoFit/>
          </a:bodyPr>
          <a:lstStyle/>
          <a:p>
            <a:pPr algn="just"/>
            <a:r>
              <a:rPr lang="en-US" sz="1400" dirty="0"/>
              <a:t>It requires a specific courses of workshop to explain to the student how to find the right job and what documents they need?</a:t>
            </a:r>
          </a:p>
        </p:txBody>
      </p:sp>
      <p:sp>
        <p:nvSpPr>
          <p:cNvPr id="6" name="Rectangle 5">
            <a:extLst>
              <a:ext uri="{FF2B5EF4-FFF2-40B4-BE49-F238E27FC236}">
                <a16:creationId xmlns:a16="http://schemas.microsoft.com/office/drawing/2014/main" id="{196FF3FB-B4BB-42D5-B2C4-BA50A6BAEA60}"/>
              </a:ext>
            </a:extLst>
          </p:cNvPr>
          <p:cNvSpPr/>
          <p:nvPr/>
        </p:nvSpPr>
        <p:spPr>
          <a:xfrm>
            <a:off x="5573696" y="3568819"/>
            <a:ext cx="2993253" cy="1384995"/>
          </a:xfrm>
          <a:prstGeom prst="rect">
            <a:avLst/>
          </a:prstGeom>
        </p:spPr>
        <p:txBody>
          <a:bodyPr wrap="square">
            <a:spAutoFit/>
          </a:bodyPr>
          <a:lstStyle/>
          <a:p>
            <a:pPr algn="just"/>
            <a:r>
              <a:rPr lang="en-US" sz="1400" dirty="0"/>
              <a:t>It requires a specific courses of workshop that helps the graduate student to learn some specialized computer software, in addition to develop the levels of other languages.</a:t>
            </a:r>
          </a:p>
        </p:txBody>
      </p:sp>
      <p:sp>
        <p:nvSpPr>
          <p:cNvPr id="7" name="Rectangle 6">
            <a:extLst>
              <a:ext uri="{FF2B5EF4-FFF2-40B4-BE49-F238E27FC236}">
                <a16:creationId xmlns:a16="http://schemas.microsoft.com/office/drawing/2014/main" id="{79EDAB38-B3D0-4A39-9FD1-1456A088B7B5}"/>
              </a:ext>
            </a:extLst>
          </p:cNvPr>
          <p:cNvSpPr/>
          <p:nvPr/>
        </p:nvSpPr>
        <p:spPr>
          <a:xfrm>
            <a:off x="5573696" y="2160406"/>
            <a:ext cx="2993253" cy="1169551"/>
          </a:xfrm>
          <a:prstGeom prst="rect">
            <a:avLst/>
          </a:prstGeom>
        </p:spPr>
        <p:txBody>
          <a:bodyPr wrap="square">
            <a:spAutoFit/>
          </a:bodyPr>
          <a:lstStyle/>
          <a:p>
            <a:pPr algn="just"/>
            <a:r>
              <a:rPr lang="en-US" sz="1400" dirty="0"/>
              <a:t>It requires a specific courses of workshop that helps the graduating student increase his knowledge in the practical aspect of his major.</a:t>
            </a:r>
          </a:p>
        </p:txBody>
      </p:sp>
      <p:sp>
        <p:nvSpPr>
          <p:cNvPr id="2" name="Right Brace 1">
            <a:extLst>
              <a:ext uri="{FF2B5EF4-FFF2-40B4-BE49-F238E27FC236}">
                <a16:creationId xmlns:a16="http://schemas.microsoft.com/office/drawing/2014/main" id="{FED8620D-B096-4D09-A263-7CE768A72A60}"/>
              </a:ext>
            </a:extLst>
          </p:cNvPr>
          <p:cNvSpPr/>
          <p:nvPr/>
        </p:nvSpPr>
        <p:spPr>
          <a:xfrm>
            <a:off x="4580887" y="2271089"/>
            <a:ext cx="766438" cy="1589102"/>
          </a:xfrm>
          <a:prstGeom prst="rightBrace">
            <a:avLst>
              <a:gd name="adj1" fmla="val 8333"/>
              <a:gd name="adj2" fmla="val 5064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8" name="Right Brace 7">
            <a:extLst>
              <a:ext uri="{FF2B5EF4-FFF2-40B4-BE49-F238E27FC236}">
                <a16:creationId xmlns:a16="http://schemas.microsoft.com/office/drawing/2014/main" id="{E38A0C08-3DFF-4074-8F97-388EC6954D4A}"/>
              </a:ext>
            </a:extLst>
          </p:cNvPr>
          <p:cNvSpPr/>
          <p:nvPr/>
        </p:nvSpPr>
        <p:spPr>
          <a:xfrm>
            <a:off x="4580887" y="4226233"/>
            <a:ext cx="717609" cy="727581"/>
          </a:xfrm>
          <a:prstGeom prst="rightBrace">
            <a:avLst>
              <a:gd name="adj1" fmla="val 8333"/>
              <a:gd name="adj2" fmla="val 5064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1" name="Right Brace 10">
            <a:extLst>
              <a:ext uri="{FF2B5EF4-FFF2-40B4-BE49-F238E27FC236}">
                <a16:creationId xmlns:a16="http://schemas.microsoft.com/office/drawing/2014/main" id="{4529C958-359E-4A94-8881-80057A06C39C}"/>
              </a:ext>
            </a:extLst>
          </p:cNvPr>
          <p:cNvSpPr/>
          <p:nvPr/>
        </p:nvSpPr>
        <p:spPr>
          <a:xfrm>
            <a:off x="8726750" y="2160406"/>
            <a:ext cx="983943" cy="3894165"/>
          </a:xfrm>
          <a:prstGeom prst="rightBrace">
            <a:avLst>
              <a:gd name="adj1" fmla="val 8333"/>
              <a:gd name="adj2" fmla="val 5064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2" name="Rectangle 11">
            <a:extLst>
              <a:ext uri="{FF2B5EF4-FFF2-40B4-BE49-F238E27FC236}">
                <a16:creationId xmlns:a16="http://schemas.microsoft.com/office/drawing/2014/main" id="{A237E21D-DD5C-486E-A0EF-7C2E474C32F4}"/>
              </a:ext>
            </a:extLst>
          </p:cNvPr>
          <p:cNvSpPr/>
          <p:nvPr/>
        </p:nvSpPr>
        <p:spPr>
          <a:xfrm>
            <a:off x="9726967" y="3413280"/>
            <a:ext cx="1845074" cy="1200329"/>
          </a:xfrm>
          <a:prstGeom prst="rect">
            <a:avLst/>
          </a:prstGeom>
        </p:spPr>
        <p:txBody>
          <a:bodyPr wrap="square">
            <a:spAutoFit/>
          </a:bodyPr>
          <a:lstStyle/>
          <a:p>
            <a:pPr algn="ctr"/>
            <a:r>
              <a:rPr lang="en-US" b="1" dirty="0"/>
              <a:t>Graduate training and Employment center</a:t>
            </a:r>
            <a:endParaRPr lang="en-US" dirty="0"/>
          </a:p>
        </p:txBody>
      </p:sp>
      <p:sp>
        <p:nvSpPr>
          <p:cNvPr id="13" name="TextBox 12">
            <a:extLst>
              <a:ext uri="{FF2B5EF4-FFF2-40B4-BE49-F238E27FC236}">
                <a16:creationId xmlns:a16="http://schemas.microsoft.com/office/drawing/2014/main" id="{2FB813DA-053B-4BBD-8BA4-1DAE57D91E53}"/>
              </a:ext>
            </a:extLst>
          </p:cNvPr>
          <p:cNvSpPr txBox="1"/>
          <p:nvPr/>
        </p:nvSpPr>
        <p:spPr>
          <a:xfrm>
            <a:off x="5611454" y="981526"/>
            <a:ext cx="2777943" cy="369332"/>
          </a:xfrm>
          <a:prstGeom prst="rect">
            <a:avLst/>
          </a:prstGeom>
          <a:noFill/>
        </p:spPr>
        <p:txBody>
          <a:bodyPr wrap="square" rtlCol="0">
            <a:spAutoFit/>
          </a:bodyPr>
          <a:lstStyle/>
          <a:p>
            <a:r>
              <a:rPr lang="en-US" dirty="0"/>
              <a:t>The proposed solutions</a:t>
            </a:r>
          </a:p>
        </p:txBody>
      </p:sp>
      <p:sp>
        <p:nvSpPr>
          <p:cNvPr id="14" name="Rectangle 13">
            <a:extLst>
              <a:ext uri="{FF2B5EF4-FFF2-40B4-BE49-F238E27FC236}">
                <a16:creationId xmlns:a16="http://schemas.microsoft.com/office/drawing/2014/main" id="{944957BC-5B8F-48B7-8523-0E77C53BB761}"/>
              </a:ext>
            </a:extLst>
          </p:cNvPr>
          <p:cNvSpPr/>
          <p:nvPr/>
        </p:nvSpPr>
        <p:spPr>
          <a:xfrm>
            <a:off x="5523403" y="2068497"/>
            <a:ext cx="3082030" cy="429679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66B88BE-9CD1-4873-A4D7-BD441E35A97D}"/>
              </a:ext>
            </a:extLst>
          </p:cNvPr>
          <p:cNvSpPr txBox="1"/>
          <p:nvPr/>
        </p:nvSpPr>
        <p:spPr>
          <a:xfrm>
            <a:off x="1247182" y="951646"/>
            <a:ext cx="3466857" cy="646331"/>
          </a:xfrm>
          <a:prstGeom prst="rect">
            <a:avLst/>
          </a:prstGeom>
          <a:noFill/>
        </p:spPr>
        <p:txBody>
          <a:bodyPr wrap="square" rtlCol="0">
            <a:spAutoFit/>
          </a:bodyPr>
          <a:lstStyle/>
          <a:p>
            <a:pPr algn="ctr"/>
            <a:r>
              <a:rPr lang="en-US" dirty="0"/>
              <a:t>The requirements of the graduate students</a:t>
            </a:r>
          </a:p>
        </p:txBody>
      </p:sp>
      <p:sp>
        <p:nvSpPr>
          <p:cNvPr id="16" name="Right Brace 15">
            <a:extLst>
              <a:ext uri="{FF2B5EF4-FFF2-40B4-BE49-F238E27FC236}">
                <a16:creationId xmlns:a16="http://schemas.microsoft.com/office/drawing/2014/main" id="{2541EF56-1557-4B8D-A1B1-A60A9D85D121}"/>
              </a:ext>
            </a:extLst>
          </p:cNvPr>
          <p:cNvSpPr/>
          <p:nvPr/>
        </p:nvSpPr>
        <p:spPr>
          <a:xfrm>
            <a:off x="4580887" y="5049722"/>
            <a:ext cx="717609" cy="727581"/>
          </a:xfrm>
          <a:prstGeom prst="rightBrace">
            <a:avLst>
              <a:gd name="adj1" fmla="val 8333"/>
              <a:gd name="adj2" fmla="val 5064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11DBCCF9-093D-45B4-877A-89CA20F828BE}"/>
              </a:ext>
            </a:extLst>
          </p:cNvPr>
          <p:cNvSpPr txBox="1"/>
          <p:nvPr/>
        </p:nvSpPr>
        <p:spPr>
          <a:xfrm>
            <a:off x="9388163" y="963734"/>
            <a:ext cx="2333352" cy="646331"/>
          </a:xfrm>
          <a:prstGeom prst="rect">
            <a:avLst/>
          </a:prstGeom>
          <a:noFill/>
        </p:spPr>
        <p:txBody>
          <a:bodyPr wrap="square" rtlCol="0">
            <a:spAutoFit/>
          </a:bodyPr>
          <a:lstStyle/>
          <a:p>
            <a:pPr algn="ctr"/>
            <a:r>
              <a:rPr lang="en-US" dirty="0"/>
              <a:t>The proposed project</a:t>
            </a:r>
          </a:p>
        </p:txBody>
      </p:sp>
      <p:sp>
        <p:nvSpPr>
          <p:cNvPr id="18" name="Arrow: Down 17">
            <a:extLst>
              <a:ext uri="{FF2B5EF4-FFF2-40B4-BE49-F238E27FC236}">
                <a16:creationId xmlns:a16="http://schemas.microsoft.com/office/drawing/2014/main" id="{8EB68B03-6D57-487B-B2C4-FCB6106530EF}"/>
              </a:ext>
            </a:extLst>
          </p:cNvPr>
          <p:cNvSpPr/>
          <p:nvPr/>
        </p:nvSpPr>
        <p:spPr>
          <a:xfrm>
            <a:off x="10467511" y="1702266"/>
            <a:ext cx="363985" cy="1657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48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D1E5A-BAF9-4B74-9C97-38DEE4793D4A}"/>
              </a:ext>
            </a:extLst>
          </p:cNvPr>
          <p:cNvSpPr>
            <a:spLocks noGrp="1"/>
          </p:cNvSpPr>
          <p:nvPr>
            <p:ph type="title"/>
          </p:nvPr>
        </p:nvSpPr>
        <p:spPr>
          <a:xfrm>
            <a:off x="1066800" y="837903"/>
            <a:ext cx="10058400" cy="564769"/>
          </a:xfrm>
        </p:spPr>
        <p:txBody>
          <a:bodyPr>
            <a:normAutofit fontScale="90000"/>
          </a:bodyPr>
          <a:lstStyle/>
          <a:p>
            <a:r>
              <a:rPr lang="en-US" b="1" dirty="0"/>
              <a:t>The proposal project:</a:t>
            </a:r>
            <a:br>
              <a:rPr lang="en-US" b="1" dirty="0"/>
            </a:br>
            <a:r>
              <a:rPr lang="en-US" b="1" dirty="0"/>
              <a:t>Graduate training and Employment center</a:t>
            </a:r>
            <a:br>
              <a:rPr lang="en-US" dirty="0"/>
            </a:br>
            <a:endParaRPr lang="en-US" dirty="0"/>
          </a:p>
        </p:txBody>
      </p:sp>
      <p:sp>
        <p:nvSpPr>
          <p:cNvPr id="3" name="Content Placeholder 2">
            <a:extLst>
              <a:ext uri="{FF2B5EF4-FFF2-40B4-BE49-F238E27FC236}">
                <a16:creationId xmlns:a16="http://schemas.microsoft.com/office/drawing/2014/main" id="{186D225E-BB50-41FB-AB6D-2E527D9C3A24}"/>
              </a:ext>
            </a:extLst>
          </p:cNvPr>
          <p:cNvSpPr>
            <a:spLocks noGrp="1"/>
          </p:cNvSpPr>
          <p:nvPr>
            <p:ph idx="1"/>
          </p:nvPr>
        </p:nvSpPr>
        <p:spPr>
          <a:xfrm>
            <a:off x="1066800" y="1526959"/>
            <a:ext cx="10058400" cy="4425785"/>
          </a:xfrm>
        </p:spPr>
        <p:txBody>
          <a:bodyPr>
            <a:normAutofit fontScale="92500" lnSpcReduction="20000"/>
          </a:bodyPr>
          <a:lstStyle/>
          <a:p>
            <a:r>
              <a:rPr lang="en-US" sz="2400" b="1" dirty="0"/>
              <a:t>Where can such center be located?</a:t>
            </a:r>
          </a:p>
          <a:p>
            <a:pPr marL="0" indent="0" algn="just">
              <a:buNone/>
            </a:pPr>
            <a:r>
              <a:rPr lang="en-US" sz="2400" dirty="0"/>
              <a:t>This center can be located in the university of Mosul or one of its partner centers.</a:t>
            </a:r>
            <a:r>
              <a:rPr lang="ar-IQ" sz="2400" b="1" dirty="0"/>
              <a:t> </a:t>
            </a:r>
            <a:r>
              <a:rPr lang="en-US" sz="2400" b="1" dirty="0"/>
              <a:t> </a:t>
            </a:r>
          </a:p>
          <a:p>
            <a:pPr algn="just"/>
            <a:r>
              <a:rPr lang="en-US" sz="2400" b="1" dirty="0"/>
              <a:t>Who is supporting it?</a:t>
            </a:r>
            <a:endParaRPr lang="ar-IQ" sz="2400" b="1" dirty="0"/>
          </a:p>
          <a:p>
            <a:pPr marL="0" indent="0" algn="just">
              <a:buNone/>
            </a:pPr>
            <a:r>
              <a:rPr lang="en-US" sz="2400" dirty="0"/>
              <a:t> This center can support by the University of Mosul or any civil society organization.</a:t>
            </a:r>
          </a:p>
          <a:p>
            <a:pPr algn="just"/>
            <a:r>
              <a:rPr lang="en-US" sz="2400" b="1" dirty="0"/>
              <a:t>Who are covered by the services of this center?</a:t>
            </a:r>
            <a:endParaRPr lang="ar-IQ" sz="2400" b="1" dirty="0"/>
          </a:p>
          <a:p>
            <a:pPr marL="0" indent="0" algn="just">
              <a:buNone/>
            </a:pPr>
            <a:r>
              <a:rPr lang="en-US" sz="2400" dirty="0"/>
              <a:t>This center serves the graduates of the college of engineering and technical institutes in Mosul. </a:t>
            </a:r>
          </a:p>
          <a:p>
            <a:pPr marL="0" indent="0" algn="just">
              <a:buNone/>
            </a:pPr>
            <a:r>
              <a:rPr lang="en-US" sz="2400" dirty="0"/>
              <a:t>However, it is noteworthy that we have possibility to establish more than one center at the university that provides different services according to specialization.</a:t>
            </a:r>
          </a:p>
        </p:txBody>
      </p:sp>
    </p:spTree>
    <p:extLst>
      <p:ext uri="{BB962C8B-B14F-4D97-AF65-F5344CB8AC3E}">
        <p14:creationId xmlns:p14="http://schemas.microsoft.com/office/powerpoint/2010/main" val="468594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FIVE.pptx" id="{928531FE-40B6-4895-993A-83D26AA1E005}" vid="{C99C5ABD-1620-4AD2-A38C-62625556F38B}"/>
    </a:ext>
  </a:extLst>
</a:theme>
</file>

<file path=docProps/app.xml><?xml version="1.0" encoding="utf-8"?>
<Properties xmlns="http://schemas.openxmlformats.org/officeDocument/2006/extended-properties" xmlns:vt="http://schemas.openxmlformats.org/officeDocument/2006/docPropsVTypes">
  <Template>Geometric color block</Template>
  <TotalTime>0</TotalTime>
  <Words>872</Words>
  <Application>Microsoft Office PowerPoint</Application>
  <PresentationFormat>Widescreen</PresentationFormat>
  <Paragraphs>95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Century Gothic</vt:lpstr>
      <vt:lpstr>Garamond</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proposal project: Graduate training and Employment center </vt:lpstr>
      <vt:lpstr>The proposal project: Graduate training and Employment center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2021-06-17T14:49:00Z</dcterms:created>
  <dcterms:modified xsi:type="dcterms:W3CDTF">2021-06-18T19:19:57Z</dcterms:modified>
</cp:coreProperties>
</file>