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58" r:id="rId3"/>
    <p:sldId id="260" r:id="rId4"/>
    <p:sldId id="259" r:id="rId5"/>
    <p:sldId id="261" r:id="rId6"/>
    <p:sldId id="262" r:id="rId7"/>
    <p:sldId id="265" r:id="rId8"/>
    <p:sldId id="263" r:id="rId9"/>
    <p:sldId id="264" r:id="rId10"/>
    <p:sldId id="266" r:id="rId11"/>
    <p:sldId id="267" r:id="rId12"/>
    <p:sldId id="268" r:id="rId13"/>
    <p:sldId id="269"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F901A13-0AFE-4898-8166-F85CDBD562F8}" type="datetimeFigureOut">
              <a:rPr lang="ar-IQ" smtClean="0"/>
              <a:t>08/11/1442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AA57580-7B36-42CA-B887-285C7B01139A}" type="slidenum">
              <a:rPr lang="ar-IQ" smtClean="0"/>
              <a:t>‹#›</a:t>
            </a:fld>
            <a:endParaRPr lang="ar-IQ"/>
          </a:p>
        </p:txBody>
      </p:sp>
    </p:spTree>
    <p:extLst>
      <p:ext uri="{BB962C8B-B14F-4D97-AF65-F5344CB8AC3E}">
        <p14:creationId xmlns:p14="http://schemas.microsoft.com/office/powerpoint/2010/main" val="380627139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8AA57580-7B36-42CA-B887-285C7B01139A}" type="slidenum">
              <a:rPr lang="ar-IQ" smtClean="0"/>
              <a:t>6</a:t>
            </a:fld>
            <a:endParaRPr lang="ar-IQ"/>
          </a:p>
        </p:txBody>
      </p:sp>
    </p:spTree>
    <p:extLst>
      <p:ext uri="{BB962C8B-B14F-4D97-AF65-F5344CB8AC3E}">
        <p14:creationId xmlns:p14="http://schemas.microsoft.com/office/powerpoint/2010/main" val="2717025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088736F-6250-42B3-92DD-66EBFDB71E58}" type="datetimeFigureOut">
              <a:rPr lang="ar-IQ" smtClean="0"/>
              <a:t>08/11/1442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994F76-AEA9-445A-AC88-8F22FF9123AB}" type="slidenum">
              <a:rPr lang="ar-IQ" smtClean="0"/>
              <a:t>‹#›</a:t>
            </a:fld>
            <a:endParaRPr lang="ar-IQ"/>
          </a:p>
        </p:txBody>
      </p:sp>
    </p:spTree>
    <p:extLst>
      <p:ext uri="{BB962C8B-B14F-4D97-AF65-F5344CB8AC3E}">
        <p14:creationId xmlns:p14="http://schemas.microsoft.com/office/powerpoint/2010/main" val="2449491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088736F-6250-42B3-92DD-66EBFDB71E58}" type="datetimeFigureOut">
              <a:rPr lang="ar-IQ" smtClean="0"/>
              <a:t>08/11/1442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994F76-AEA9-445A-AC88-8F22FF9123AB}" type="slidenum">
              <a:rPr lang="ar-IQ" smtClean="0"/>
              <a:t>‹#›</a:t>
            </a:fld>
            <a:endParaRPr lang="ar-IQ"/>
          </a:p>
        </p:txBody>
      </p:sp>
    </p:spTree>
    <p:extLst>
      <p:ext uri="{BB962C8B-B14F-4D97-AF65-F5344CB8AC3E}">
        <p14:creationId xmlns:p14="http://schemas.microsoft.com/office/powerpoint/2010/main" val="130633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088736F-6250-42B3-92DD-66EBFDB71E58}" type="datetimeFigureOut">
              <a:rPr lang="ar-IQ" smtClean="0"/>
              <a:t>08/11/1442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994F76-AEA9-445A-AC88-8F22FF9123AB}" type="slidenum">
              <a:rPr lang="ar-IQ" smtClean="0"/>
              <a:t>‹#›</a:t>
            </a:fld>
            <a:endParaRPr lang="ar-IQ"/>
          </a:p>
        </p:txBody>
      </p:sp>
    </p:spTree>
    <p:extLst>
      <p:ext uri="{BB962C8B-B14F-4D97-AF65-F5344CB8AC3E}">
        <p14:creationId xmlns:p14="http://schemas.microsoft.com/office/powerpoint/2010/main" val="3206397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088736F-6250-42B3-92DD-66EBFDB71E58}" type="datetimeFigureOut">
              <a:rPr lang="ar-IQ" smtClean="0"/>
              <a:t>08/11/1442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994F76-AEA9-445A-AC88-8F22FF9123AB}" type="slidenum">
              <a:rPr lang="ar-IQ" smtClean="0"/>
              <a:t>‹#›</a:t>
            </a:fld>
            <a:endParaRPr lang="ar-IQ"/>
          </a:p>
        </p:txBody>
      </p:sp>
    </p:spTree>
    <p:extLst>
      <p:ext uri="{BB962C8B-B14F-4D97-AF65-F5344CB8AC3E}">
        <p14:creationId xmlns:p14="http://schemas.microsoft.com/office/powerpoint/2010/main" val="3171123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088736F-6250-42B3-92DD-66EBFDB71E58}" type="datetimeFigureOut">
              <a:rPr lang="ar-IQ" smtClean="0"/>
              <a:t>08/11/1442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B994F76-AEA9-445A-AC88-8F22FF9123AB}" type="slidenum">
              <a:rPr lang="ar-IQ" smtClean="0"/>
              <a:t>‹#›</a:t>
            </a:fld>
            <a:endParaRPr lang="ar-IQ"/>
          </a:p>
        </p:txBody>
      </p:sp>
    </p:spTree>
    <p:extLst>
      <p:ext uri="{BB962C8B-B14F-4D97-AF65-F5344CB8AC3E}">
        <p14:creationId xmlns:p14="http://schemas.microsoft.com/office/powerpoint/2010/main" val="4087766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088736F-6250-42B3-92DD-66EBFDB71E58}" type="datetimeFigureOut">
              <a:rPr lang="ar-IQ" smtClean="0"/>
              <a:t>08/11/1442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B994F76-AEA9-445A-AC88-8F22FF9123AB}" type="slidenum">
              <a:rPr lang="ar-IQ" smtClean="0"/>
              <a:t>‹#›</a:t>
            </a:fld>
            <a:endParaRPr lang="ar-IQ"/>
          </a:p>
        </p:txBody>
      </p:sp>
    </p:spTree>
    <p:extLst>
      <p:ext uri="{BB962C8B-B14F-4D97-AF65-F5344CB8AC3E}">
        <p14:creationId xmlns:p14="http://schemas.microsoft.com/office/powerpoint/2010/main" val="3356082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088736F-6250-42B3-92DD-66EBFDB71E58}" type="datetimeFigureOut">
              <a:rPr lang="ar-IQ" smtClean="0"/>
              <a:t>08/11/1442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B994F76-AEA9-445A-AC88-8F22FF9123AB}" type="slidenum">
              <a:rPr lang="ar-IQ" smtClean="0"/>
              <a:t>‹#›</a:t>
            </a:fld>
            <a:endParaRPr lang="ar-IQ"/>
          </a:p>
        </p:txBody>
      </p:sp>
    </p:spTree>
    <p:extLst>
      <p:ext uri="{BB962C8B-B14F-4D97-AF65-F5344CB8AC3E}">
        <p14:creationId xmlns:p14="http://schemas.microsoft.com/office/powerpoint/2010/main" val="317337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088736F-6250-42B3-92DD-66EBFDB71E58}" type="datetimeFigureOut">
              <a:rPr lang="ar-IQ" smtClean="0"/>
              <a:t>08/11/1442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B994F76-AEA9-445A-AC88-8F22FF9123AB}" type="slidenum">
              <a:rPr lang="ar-IQ" smtClean="0"/>
              <a:t>‹#›</a:t>
            </a:fld>
            <a:endParaRPr lang="ar-IQ"/>
          </a:p>
        </p:txBody>
      </p:sp>
    </p:spTree>
    <p:extLst>
      <p:ext uri="{BB962C8B-B14F-4D97-AF65-F5344CB8AC3E}">
        <p14:creationId xmlns:p14="http://schemas.microsoft.com/office/powerpoint/2010/main" val="3002473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088736F-6250-42B3-92DD-66EBFDB71E58}" type="datetimeFigureOut">
              <a:rPr lang="ar-IQ" smtClean="0"/>
              <a:t>08/11/1442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B994F76-AEA9-445A-AC88-8F22FF9123AB}" type="slidenum">
              <a:rPr lang="ar-IQ" smtClean="0"/>
              <a:t>‹#›</a:t>
            </a:fld>
            <a:endParaRPr lang="ar-IQ"/>
          </a:p>
        </p:txBody>
      </p:sp>
    </p:spTree>
    <p:extLst>
      <p:ext uri="{BB962C8B-B14F-4D97-AF65-F5344CB8AC3E}">
        <p14:creationId xmlns:p14="http://schemas.microsoft.com/office/powerpoint/2010/main" val="1933101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88736F-6250-42B3-92DD-66EBFDB71E58}" type="datetimeFigureOut">
              <a:rPr lang="ar-IQ" smtClean="0"/>
              <a:t>08/11/1442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B994F76-AEA9-445A-AC88-8F22FF9123AB}" type="slidenum">
              <a:rPr lang="ar-IQ" smtClean="0"/>
              <a:t>‹#›</a:t>
            </a:fld>
            <a:endParaRPr lang="ar-IQ"/>
          </a:p>
        </p:txBody>
      </p:sp>
    </p:spTree>
    <p:extLst>
      <p:ext uri="{BB962C8B-B14F-4D97-AF65-F5344CB8AC3E}">
        <p14:creationId xmlns:p14="http://schemas.microsoft.com/office/powerpoint/2010/main" val="328736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88736F-6250-42B3-92DD-66EBFDB71E58}" type="datetimeFigureOut">
              <a:rPr lang="ar-IQ" smtClean="0"/>
              <a:t>08/11/1442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B994F76-AEA9-445A-AC88-8F22FF9123AB}" type="slidenum">
              <a:rPr lang="ar-IQ" smtClean="0"/>
              <a:t>‹#›</a:t>
            </a:fld>
            <a:endParaRPr lang="ar-IQ"/>
          </a:p>
        </p:txBody>
      </p:sp>
    </p:spTree>
    <p:extLst>
      <p:ext uri="{BB962C8B-B14F-4D97-AF65-F5344CB8AC3E}">
        <p14:creationId xmlns:p14="http://schemas.microsoft.com/office/powerpoint/2010/main" val="4119849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088736F-6250-42B3-92DD-66EBFDB71E58}" type="datetimeFigureOut">
              <a:rPr lang="ar-IQ" smtClean="0"/>
              <a:t>08/11/1442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B994F76-AEA9-445A-AC88-8F22FF9123AB}" type="slidenum">
              <a:rPr lang="ar-IQ" smtClean="0"/>
              <a:t>‹#›</a:t>
            </a:fld>
            <a:endParaRPr lang="ar-IQ"/>
          </a:p>
        </p:txBody>
      </p:sp>
    </p:spTree>
    <p:extLst>
      <p:ext uri="{BB962C8B-B14F-4D97-AF65-F5344CB8AC3E}">
        <p14:creationId xmlns:p14="http://schemas.microsoft.com/office/powerpoint/2010/main" val="1721705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1" y="116632"/>
            <a:ext cx="8891917" cy="6741368"/>
          </a:xfrm>
          <a:prstGeom prst="rect">
            <a:avLst/>
          </a:prstGeom>
        </p:spPr>
      </p:pic>
      <p:sp>
        <p:nvSpPr>
          <p:cNvPr id="2" name="عنوان 1"/>
          <p:cNvSpPr>
            <a:spLocks noGrp="1"/>
          </p:cNvSpPr>
          <p:nvPr>
            <p:ph type="ctrTitle"/>
          </p:nvPr>
        </p:nvSpPr>
        <p:spPr>
          <a:xfrm>
            <a:off x="-1044624" y="908721"/>
            <a:ext cx="7772400" cy="2578596"/>
          </a:xfrm>
        </p:spPr>
        <p:txBody>
          <a:bodyPr/>
          <a:lstStyle/>
          <a:p>
            <a:r>
              <a:rPr lang="ar-IQ" dirty="0" smtClean="0"/>
              <a:t>مشروع المكتبة </a:t>
            </a:r>
            <a:endParaRPr lang="ar-IQ" dirty="0"/>
          </a:p>
        </p:txBody>
      </p:sp>
    </p:spTree>
    <p:extLst>
      <p:ext uri="{BB962C8B-B14F-4D97-AF65-F5344CB8AC3E}">
        <p14:creationId xmlns:p14="http://schemas.microsoft.com/office/powerpoint/2010/main" val="1338205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3928" y="332656"/>
            <a:ext cx="5040560" cy="6325170"/>
          </a:xfrm>
          <a:prstGeom prst="rect">
            <a:avLst/>
          </a:prstGeom>
        </p:spPr>
      </p:pic>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00" y="0"/>
            <a:ext cx="3391272" cy="4869160"/>
          </a:xfrm>
          <a:prstGeom prst="rect">
            <a:avLst/>
          </a:prstGeom>
        </p:spPr>
      </p:pic>
      <p:sp>
        <p:nvSpPr>
          <p:cNvPr id="3" name="عنصر نائب للمحتوى 2"/>
          <p:cNvSpPr>
            <a:spLocks noGrp="1"/>
          </p:cNvSpPr>
          <p:nvPr>
            <p:ph idx="1"/>
          </p:nvPr>
        </p:nvSpPr>
        <p:spPr>
          <a:xfrm>
            <a:off x="179512" y="476672"/>
            <a:ext cx="8784976" cy="6048672"/>
          </a:xfrm>
        </p:spPr>
        <p:txBody>
          <a:bodyPr/>
          <a:lstStyle/>
          <a:p>
            <a:r>
              <a:rPr lang="ar-IQ" b="1" dirty="0" smtClean="0">
                <a:solidFill>
                  <a:srgbClr val="FFFF00"/>
                </a:solidFill>
                <a:effectLst>
                  <a:glow rad="127000">
                    <a:srgbClr val="FF0000"/>
                  </a:glow>
                </a:effectLst>
              </a:rPr>
              <a:t>ثامنا :</a:t>
            </a:r>
          </a:p>
          <a:p>
            <a:r>
              <a:rPr lang="ar-IQ" b="1" dirty="0" smtClean="0">
                <a:solidFill>
                  <a:srgbClr val="FFFF00"/>
                </a:solidFill>
                <a:effectLst>
                  <a:glow rad="127000">
                    <a:srgbClr val="FF0000"/>
                  </a:glow>
                </a:effectLst>
              </a:rPr>
              <a:t>انتاج وطباعة المطويات ذات الطابع التوعوي في كافة المجالات (الصحية والتربوية والثقافية )</a:t>
            </a:r>
          </a:p>
          <a:p>
            <a:r>
              <a:rPr lang="ar-IQ" b="1" dirty="0" smtClean="0">
                <a:solidFill>
                  <a:srgbClr val="FFFF00"/>
                </a:solidFill>
                <a:effectLst>
                  <a:glow rad="127000">
                    <a:srgbClr val="FF0000"/>
                  </a:glow>
                </a:effectLst>
              </a:rPr>
              <a:t>وحسب ما </a:t>
            </a:r>
            <a:r>
              <a:rPr lang="ar-IQ" b="1" dirty="0" err="1" smtClean="0">
                <a:solidFill>
                  <a:srgbClr val="FFFF00"/>
                </a:solidFill>
                <a:effectLst>
                  <a:glow rad="127000">
                    <a:srgbClr val="FF0000"/>
                  </a:glow>
                </a:effectLst>
              </a:rPr>
              <a:t>تقتضيه</a:t>
            </a:r>
            <a:r>
              <a:rPr lang="ar-IQ" b="1" dirty="0" smtClean="0">
                <a:solidFill>
                  <a:srgbClr val="FFFF00"/>
                </a:solidFill>
                <a:effectLst>
                  <a:glow rad="127000">
                    <a:srgbClr val="FF0000"/>
                  </a:glow>
                </a:effectLst>
              </a:rPr>
              <a:t> حاجة المجتمع </a:t>
            </a:r>
            <a:endParaRPr lang="ar-IQ" b="1" dirty="0">
              <a:solidFill>
                <a:srgbClr val="FFFF00"/>
              </a:solidFill>
              <a:effectLst>
                <a:glow rad="127000">
                  <a:srgbClr val="FF0000"/>
                </a:glow>
              </a:effectLst>
            </a:endParaRPr>
          </a:p>
        </p:txBody>
      </p:sp>
      <p:pic>
        <p:nvPicPr>
          <p:cNvPr id="2" name="صورة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00" y="4869160"/>
            <a:ext cx="4039344" cy="1788666"/>
          </a:xfrm>
          <a:prstGeom prst="rect">
            <a:avLst/>
          </a:prstGeom>
        </p:spPr>
      </p:pic>
    </p:spTree>
    <p:extLst>
      <p:ext uri="{BB962C8B-B14F-4D97-AF65-F5344CB8AC3E}">
        <p14:creationId xmlns:p14="http://schemas.microsoft.com/office/powerpoint/2010/main" val="2143731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0"/>
            <a:ext cx="4824536" cy="6669360"/>
          </a:xfrm>
          <a:prstGeom prst="rect">
            <a:avLst/>
          </a:prstGeom>
        </p:spPr>
      </p:pic>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040" y="0"/>
            <a:ext cx="4211960" cy="6669360"/>
          </a:xfrm>
          <a:prstGeom prst="rect">
            <a:avLst/>
          </a:prstGeom>
        </p:spPr>
      </p:pic>
      <p:sp>
        <p:nvSpPr>
          <p:cNvPr id="3" name="عنصر نائب للمحتوى 2"/>
          <p:cNvSpPr>
            <a:spLocks noGrp="1"/>
          </p:cNvSpPr>
          <p:nvPr>
            <p:ph idx="1"/>
          </p:nvPr>
        </p:nvSpPr>
        <p:spPr>
          <a:xfrm>
            <a:off x="179512" y="332656"/>
            <a:ext cx="8712968" cy="6336704"/>
          </a:xfrm>
        </p:spPr>
        <p:txBody>
          <a:bodyPr/>
          <a:lstStyle/>
          <a:p>
            <a:r>
              <a:rPr lang="ar-IQ" b="1" dirty="0" smtClean="0">
                <a:solidFill>
                  <a:srgbClr val="FF0000"/>
                </a:solidFill>
              </a:rPr>
              <a:t>تاسعا :</a:t>
            </a:r>
          </a:p>
          <a:p>
            <a:r>
              <a:rPr lang="ar-IQ" b="1" dirty="0" smtClean="0">
                <a:solidFill>
                  <a:srgbClr val="FF0000"/>
                </a:solidFill>
              </a:rPr>
              <a:t>طباعة كروت المناسبات والاعياد والاجتماعات </a:t>
            </a:r>
            <a:r>
              <a:rPr lang="ar-IQ" b="1" dirty="0">
                <a:solidFill>
                  <a:srgbClr val="FF0000"/>
                </a:solidFill>
              </a:rPr>
              <a:t>وحسب الطلب .</a:t>
            </a:r>
          </a:p>
          <a:p>
            <a:endParaRPr lang="ar-IQ" b="1" dirty="0">
              <a:solidFill>
                <a:srgbClr val="FF0000"/>
              </a:solidFill>
            </a:endParaRPr>
          </a:p>
        </p:txBody>
      </p:sp>
    </p:spTree>
    <p:extLst>
      <p:ext uri="{BB962C8B-B14F-4D97-AF65-F5344CB8AC3E}">
        <p14:creationId xmlns:p14="http://schemas.microsoft.com/office/powerpoint/2010/main" val="3545030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4" y="17016"/>
            <a:ext cx="3775968" cy="6840984"/>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9912" y="116632"/>
            <a:ext cx="5364088" cy="5544616"/>
          </a:xfrm>
          <a:prstGeom prst="rect">
            <a:avLst/>
          </a:prstGeom>
        </p:spPr>
      </p:pic>
      <p:sp>
        <p:nvSpPr>
          <p:cNvPr id="3" name="عنصر نائب للمحتوى 2"/>
          <p:cNvSpPr>
            <a:spLocks noGrp="1"/>
          </p:cNvSpPr>
          <p:nvPr>
            <p:ph idx="1"/>
          </p:nvPr>
        </p:nvSpPr>
        <p:spPr>
          <a:xfrm>
            <a:off x="179512" y="404664"/>
            <a:ext cx="8856984" cy="5760640"/>
          </a:xfrm>
        </p:spPr>
        <p:txBody>
          <a:bodyPr/>
          <a:lstStyle/>
          <a:p>
            <a:r>
              <a:rPr lang="ar-IQ" dirty="0" smtClean="0"/>
              <a:t>عاشرا :</a:t>
            </a:r>
          </a:p>
          <a:p>
            <a:endParaRPr lang="ar-IQ" dirty="0"/>
          </a:p>
          <a:p>
            <a:endParaRPr lang="ar-IQ" dirty="0" smtClean="0"/>
          </a:p>
          <a:p>
            <a:endParaRPr lang="ar-IQ" dirty="0"/>
          </a:p>
          <a:p>
            <a:endParaRPr lang="ar-IQ" dirty="0" smtClean="0"/>
          </a:p>
          <a:p>
            <a:endParaRPr lang="ar-IQ" dirty="0"/>
          </a:p>
          <a:p>
            <a:endParaRPr lang="ar-IQ" dirty="0" smtClean="0"/>
          </a:p>
          <a:p>
            <a:endParaRPr lang="ar-IQ" dirty="0" smtClean="0"/>
          </a:p>
          <a:p>
            <a:r>
              <a:rPr lang="ar-IQ" b="1" dirty="0" smtClean="0">
                <a:solidFill>
                  <a:srgbClr val="FF0000"/>
                </a:solidFill>
              </a:rPr>
              <a:t>عمل موقع على شبكه الانترنت يتم من خلاله عرض الخدمات المنتجات والكتب المتوفرة واسعار وطرق ايصالها الى الزبائن </a:t>
            </a:r>
            <a:endParaRPr lang="ar-IQ" b="1" dirty="0">
              <a:solidFill>
                <a:srgbClr val="FF0000"/>
              </a:solidFill>
            </a:endParaRPr>
          </a:p>
        </p:txBody>
      </p:sp>
    </p:spTree>
    <p:extLst>
      <p:ext uri="{BB962C8B-B14F-4D97-AF65-F5344CB8AC3E}">
        <p14:creationId xmlns:p14="http://schemas.microsoft.com/office/powerpoint/2010/main" val="2643413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09624"/>
            <a:ext cx="9036496" cy="6048375"/>
          </a:xfrm>
          <a:prstGeom prst="rect">
            <a:avLst/>
          </a:prstGeom>
        </p:spPr>
      </p:pic>
      <p:sp>
        <p:nvSpPr>
          <p:cNvPr id="3" name="عنصر نائب للمحتوى 2"/>
          <p:cNvSpPr>
            <a:spLocks noGrp="1"/>
          </p:cNvSpPr>
          <p:nvPr>
            <p:ph idx="1"/>
          </p:nvPr>
        </p:nvSpPr>
        <p:spPr>
          <a:xfrm>
            <a:off x="179512" y="682172"/>
            <a:ext cx="8507288" cy="5771164"/>
          </a:xfrm>
        </p:spPr>
        <p:txBody>
          <a:bodyPr>
            <a:normAutofit/>
          </a:bodyPr>
          <a:lstStyle/>
          <a:p>
            <a:endParaRPr lang="ar-IQ" sz="5400" dirty="0"/>
          </a:p>
          <a:p>
            <a:endParaRPr lang="ar-IQ" sz="5400" dirty="0" smtClean="0"/>
          </a:p>
          <a:p>
            <a:endParaRPr lang="ar-IQ" sz="5400" dirty="0"/>
          </a:p>
          <a:p>
            <a:r>
              <a:rPr lang="ar-IQ" sz="5400" dirty="0" smtClean="0">
                <a:solidFill>
                  <a:srgbClr val="FFFF00"/>
                </a:solidFill>
              </a:rPr>
              <a:t>     </a:t>
            </a:r>
            <a:r>
              <a:rPr lang="ar-IQ" sz="5400" dirty="0" smtClean="0">
                <a:solidFill>
                  <a:srgbClr val="FFFF00"/>
                </a:solidFill>
              </a:rPr>
              <a:t>تقبلوا وافر تحياتي وتقديري </a:t>
            </a:r>
            <a:endParaRPr lang="ar-IQ" sz="5400" dirty="0">
              <a:solidFill>
                <a:srgbClr val="FFFF00"/>
              </a:solidFill>
            </a:endParaRPr>
          </a:p>
        </p:txBody>
      </p:sp>
    </p:spTree>
    <p:extLst>
      <p:ext uri="{BB962C8B-B14F-4D97-AF65-F5344CB8AC3E}">
        <p14:creationId xmlns:p14="http://schemas.microsoft.com/office/powerpoint/2010/main" val="963514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0"/>
            <a:ext cx="9036496" cy="6741368"/>
          </a:xfrm>
          <a:prstGeom prst="rect">
            <a:avLst/>
          </a:prstGeom>
        </p:spPr>
      </p:pic>
      <p:sp>
        <p:nvSpPr>
          <p:cNvPr id="3" name="عنصر نائب للمحتوى 2"/>
          <p:cNvSpPr>
            <a:spLocks noGrp="1"/>
          </p:cNvSpPr>
          <p:nvPr>
            <p:ph idx="1"/>
          </p:nvPr>
        </p:nvSpPr>
        <p:spPr>
          <a:xfrm>
            <a:off x="130629" y="188640"/>
            <a:ext cx="8761851" cy="6552728"/>
          </a:xfrm>
        </p:spPr>
        <p:txBody>
          <a:bodyPr>
            <a:normAutofit/>
          </a:bodyPr>
          <a:lstStyle/>
          <a:p>
            <a:r>
              <a:rPr lang="ar-IQ" sz="4800" b="1" dirty="0" smtClean="0">
                <a:solidFill>
                  <a:srgbClr val="FFFF00"/>
                </a:solidFill>
                <a:effectLst>
                  <a:glow rad="127000">
                    <a:srgbClr val="FF0000"/>
                  </a:glow>
                </a:effectLst>
              </a:rPr>
              <a:t>مقدمة :</a:t>
            </a:r>
          </a:p>
          <a:p>
            <a:r>
              <a:rPr lang="ar-IQ" sz="4800" b="1" dirty="0" smtClean="0">
                <a:solidFill>
                  <a:srgbClr val="FFFF00"/>
                </a:solidFill>
                <a:effectLst>
                  <a:glow rad="127000">
                    <a:srgbClr val="FF0000"/>
                  </a:glow>
                </a:effectLst>
              </a:rPr>
              <a:t>بسبب الظروف التي يعيشها العالم من حيث انتشار </a:t>
            </a:r>
            <a:r>
              <a:rPr lang="ar-IQ" sz="4800" b="1" dirty="0" smtClean="0">
                <a:solidFill>
                  <a:srgbClr val="FFFF00"/>
                </a:solidFill>
                <a:effectLst>
                  <a:glow rad="127000">
                    <a:srgbClr val="FF0000"/>
                  </a:glow>
                </a:effectLst>
              </a:rPr>
              <a:t>مرض </a:t>
            </a:r>
            <a:r>
              <a:rPr lang="ar-IQ" sz="4800" b="1" dirty="0" smtClean="0">
                <a:solidFill>
                  <a:srgbClr val="FFFF00"/>
                </a:solidFill>
                <a:effectLst>
                  <a:glow rad="127000">
                    <a:srgbClr val="FF0000"/>
                  </a:glow>
                </a:effectLst>
              </a:rPr>
              <a:t>كوفيد19 </a:t>
            </a:r>
          </a:p>
          <a:p>
            <a:r>
              <a:rPr lang="ar-IQ" sz="4800" b="1" dirty="0" smtClean="0">
                <a:solidFill>
                  <a:srgbClr val="FFFF00"/>
                </a:solidFill>
                <a:effectLst>
                  <a:glow rad="127000">
                    <a:srgbClr val="FF0000"/>
                  </a:glow>
                </a:effectLst>
              </a:rPr>
              <a:t>وصعوبة التنقل وحاجة المواطنين الى </a:t>
            </a:r>
            <a:r>
              <a:rPr lang="ar-IQ" sz="4800" b="1" dirty="0" smtClean="0">
                <a:solidFill>
                  <a:srgbClr val="FFFF00"/>
                </a:solidFill>
                <a:effectLst>
                  <a:glow rad="127000">
                    <a:srgbClr val="FF0000"/>
                  </a:glow>
                </a:effectLst>
              </a:rPr>
              <a:t>مصادر ومستلزمات مكتبية وهدايا </a:t>
            </a:r>
            <a:r>
              <a:rPr lang="ar-IQ" sz="4800" b="1" dirty="0">
                <a:solidFill>
                  <a:srgbClr val="FFFF00"/>
                </a:solidFill>
                <a:effectLst>
                  <a:glow rad="127000">
                    <a:srgbClr val="FF0000"/>
                  </a:glow>
                </a:effectLst>
              </a:rPr>
              <a:t>ت</a:t>
            </a:r>
            <a:r>
              <a:rPr lang="ar-IQ" sz="4800" b="1" dirty="0" smtClean="0">
                <a:solidFill>
                  <a:srgbClr val="FFFF00"/>
                </a:solidFill>
                <a:effectLst>
                  <a:glow rad="127000">
                    <a:srgbClr val="FF0000"/>
                  </a:glow>
                </a:effectLst>
              </a:rPr>
              <a:t>ذكارية </a:t>
            </a:r>
            <a:endParaRPr lang="ar-IQ" sz="4800" b="1" dirty="0" smtClean="0">
              <a:solidFill>
                <a:srgbClr val="FFFF00"/>
              </a:solidFill>
              <a:effectLst>
                <a:glow rad="127000">
                  <a:srgbClr val="FF0000"/>
                </a:glow>
              </a:effectLst>
            </a:endParaRPr>
          </a:p>
          <a:p>
            <a:r>
              <a:rPr lang="ar-IQ" sz="4800" b="1" dirty="0" smtClean="0">
                <a:solidFill>
                  <a:srgbClr val="FFFF00"/>
                </a:solidFill>
                <a:effectLst>
                  <a:glow rad="127000">
                    <a:srgbClr val="FF0000"/>
                  </a:glow>
                </a:effectLst>
              </a:rPr>
              <a:t> مما دفع الباحث الى التفكير الى انشاء مكتبة </a:t>
            </a:r>
            <a:r>
              <a:rPr lang="ar-IQ" sz="4800" b="1" dirty="0" smtClean="0">
                <a:solidFill>
                  <a:srgbClr val="FFFF00"/>
                </a:solidFill>
                <a:effectLst>
                  <a:glow rad="127000">
                    <a:srgbClr val="FF0000"/>
                  </a:glow>
                </a:effectLst>
              </a:rPr>
              <a:t>متنوعة وشاملة  </a:t>
            </a:r>
            <a:r>
              <a:rPr lang="ar-IQ" sz="4800" b="1" dirty="0" smtClean="0">
                <a:solidFill>
                  <a:srgbClr val="FFFF00"/>
                </a:solidFill>
                <a:effectLst>
                  <a:glow rad="127000">
                    <a:srgbClr val="FF0000"/>
                  </a:glow>
                </a:effectLst>
              </a:rPr>
              <a:t>ومن خلال جوانب متعددة </a:t>
            </a:r>
            <a:r>
              <a:rPr lang="ar-IQ" sz="4800" b="1" dirty="0" smtClean="0">
                <a:solidFill>
                  <a:srgbClr val="FFFF00"/>
                </a:solidFill>
                <a:effectLst>
                  <a:glow rad="127000">
                    <a:srgbClr val="FF0000"/>
                  </a:glow>
                </a:effectLst>
              </a:rPr>
              <a:t>منها:</a:t>
            </a:r>
            <a:endParaRPr lang="ar-IQ" sz="4800" b="1" dirty="0">
              <a:solidFill>
                <a:srgbClr val="FFFF00"/>
              </a:solidFill>
              <a:effectLst>
                <a:glow rad="127000">
                  <a:srgbClr val="FF0000"/>
                </a:glow>
              </a:effectLst>
            </a:endParaRPr>
          </a:p>
        </p:txBody>
      </p:sp>
    </p:spTree>
    <p:extLst>
      <p:ext uri="{BB962C8B-B14F-4D97-AF65-F5344CB8AC3E}">
        <p14:creationId xmlns:p14="http://schemas.microsoft.com/office/powerpoint/2010/main" val="3104921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88640"/>
            <a:ext cx="8928992" cy="6669360"/>
          </a:xfrm>
          <a:prstGeom prst="rect">
            <a:avLst/>
          </a:prstGeom>
        </p:spPr>
      </p:pic>
      <p:sp>
        <p:nvSpPr>
          <p:cNvPr id="3" name="عنصر نائب للمحتوى 2"/>
          <p:cNvSpPr>
            <a:spLocks noGrp="1"/>
          </p:cNvSpPr>
          <p:nvPr>
            <p:ph idx="1"/>
          </p:nvPr>
        </p:nvSpPr>
        <p:spPr>
          <a:xfrm>
            <a:off x="0" y="332656"/>
            <a:ext cx="8892480" cy="6408712"/>
          </a:xfrm>
        </p:spPr>
        <p:txBody>
          <a:bodyPr>
            <a:normAutofit/>
          </a:bodyPr>
          <a:lstStyle/>
          <a:p>
            <a:r>
              <a:rPr lang="ar-IQ" sz="4000" b="1" dirty="0" smtClean="0">
                <a:solidFill>
                  <a:srgbClr val="FFFF00"/>
                </a:solidFill>
                <a:effectLst>
                  <a:glow rad="127000">
                    <a:srgbClr val="FF0000"/>
                  </a:glow>
                </a:effectLst>
              </a:rPr>
              <a:t>اولا :</a:t>
            </a:r>
          </a:p>
          <a:p>
            <a:endParaRPr lang="ar-IQ" sz="4000" b="1" dirty="0">
              <a:solidFill>
                <a:srgbClr val="FFFF00"/>
              </a:solidFill>
              <a:effectLst>
                <a:glow rad="127000">
                  <a:srgbClr val="FF0000"/>
                </a:glow>
              </a:effectLst>
            </a:endParaRPr>
          </a:p>
          <a:p>
            <a:endParaRPr lang="ar-IQ" sz="4000" b="1" dirty="0" smtClean="0">
              <a:solidFill>
                <a:srgbClr val="FFFF00"/>
              </a:solidFill>
              <a:effectLst>
                <a:glow rad="127000">
                  <a:srgbClr val="FF0000"/>
                </a:glow>
              </a:effectLst>
            </a:endParaRPr>
          </a:p>
          <a:p>
            <a:endParaRPr lang="ar-IQ" sz="4000" b="1" dirty="0">
              <a:solidFill>
                <a:srgbClr val="FFFF00"/>
              </a:solidFill>
              <a:effectLst>
                <a:glow rad="127000">
                  <a:srgbClr val="FF0000"/>
                </a:glow>
              </a:effectLst>
            </a:endParaRPr>
          </a:p>
          <a:p>
            <a:endParaRPr lang="ar-IQ" sz="4000" b="1" dirty="0" smtClean="0">
              <a:solidFill>
                <a:srgbClr val="FFFF00"/>
              </a:solidFill>
              <a:effectLst>
                <a:glow rad="127000">
                  <a:srgbClr val="FF0000"/>
                </a:glow>
              </a:effectLst>
            </a:endParaRPr>
          </a:p>
          <a:p>
            <a:r>
              <a:rPr lang="ar-IQ" sz="4000" b="1" dirty="0" smtClean="0">
                <a:solidFill>
                  <a:srgbClr val="FFFF00"/>
                </a:solidFill>
                <a:effectLst>
                  <a:glow rad="127000">
                    <a:srgbClr val="FF0000"/>
                  </a:glow>
                </a:effectLst>
              </a:rPr>
              <a:t>تأجير مكان يكون قريب من </a:t>
            </a:r>
            <a:r>
              <a:rPr lang="ar-IQ" sz="4000" b="1" dirty="0" smtClean="0">
                <a:solidFill>
                  <a:srgbClr val="FFFF00"/>
                </a:solidFill>
                <a:effectLst>
                  <a:glow rad="127000">
                    <a:srgbClr val="FF0000"/>
                  </a:glow>
                </a:effectLst>
              </a:rPr>
              <a:t>منطقة الجامعة و </a:t>
            </a:r>
            <a:r>
              <a:rPr lang="ar-IQ" sz="4000" b="1" dirty="0" smtClean="0">
                <a:solidFill>
                  <a:srgbClr val="FFFF00"/>
                </a:solidFill>
                <a:effectLst>
                  <a:glow rad="127000">
                    <a:srgbClr val="FF0000"/>
                  </a:glow>
                </a:effectLst>
              </a:rPr>
              <a:t>بيع الكتب والمستلزمات المكتبية .وليس بالضرورة ان يكون </a:t>
            </a:r>
            <a:r>
              <a:rPr lang="ar-IQ" sz="4000" b="1" dirty="0" smtClean="0">
                <a:solidFill>
                  <a:srgbClr val="FFFF00"/>
                </a:solidFill>
                <a:effectLst>
                  <a:glow rad="127000">
                    <a:srgbClr val="FF0000"/>
                  </a:glow>
                </a:effectLst>
              </a:rPr>
              <a:t>محل نموذجي </a:t>
            </a:r>
            <a:r>
              <a:rPr lang="ar-IQ" sz="4000" b="1" dirty="0" smtClean="0">
                <a:solidFill>
                  <a:srgbClr val="FFFF00"/>
                </a:solidFill>
                <a:effectLst>
                  <a:glow rad="127000">
                    <a:srgbClr val="FF0000"/>
                  </a:glow>
                </a:effectLst>
              </a:rPr>
              <a:t>ولكن الشرط ان يكون ذو مساحة واسعة .</a:t>
            </a:r>
            <a:endParaRPr lang="ar-IQ" sz="4000" b="1" dirty="0">
              <a:solidFill>
                <a:srgbClr val="FFFF00"/>
              </a:solidFill>
              <a:effectLst>
                <a:glow rad="127000">
                  <a:srgbClr val="FF0000"/>
                </a:glow>
              </a:effectLst>
            </a:endParaRPr>
          </a:p>
        </p:txBody>
      </p:sp>
    </p:spTree>
    <p:extLst>
      <p:ext uri="{BB962C8B-B14F-4D97-AF65-F5344CB8AC3E}">
        <p14:creationId xmlns:p14="http://schemas.microsoft.com/office/powerpoint/2010/main" val="3588695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88640"/>
            <a:ext cx="8856984" cy="6480720"/>
          </a:xfrm>
          <a:prstGeom prst="rect">
            <a:avLst/>
          </a:prstGeom>
        </p:spPr>
      </p:pic>
      <p:sp>
        <p:nvSpPr>
          <p:cNvPr id="3" name="عنصر نائب للمحتوى 2"/>
          <p:cNvSpPr>
            <a:spLocks noGrp="1"/>
          </p:cNvSpPr>
          <p:nvPr>
            <p:ph idx="1"/>
          </p:nvPr>
        </p:nvSpPr>
        <p:spPr>
          <a:xfrm>
            <a:off x="248703" y="116632"/>
            <a:ext cx="8712968" cy="6408712"/>
          </a:xfrm>
        </p:spPr>
        <p:txBody>
          <a:bodyPr>
            <a:normAutofit lnSpcReduction="10000"/>
          </a:bodyPr>
          <a:lstStyle/>
          <a:p>
            <a:r>
              <a:rPr lang="ar-IQ" sz="4800" dirty="0" smtClean="0">
                <a:solidFill>
                  <a:srgbClr val="FFFF00"/>
                </a:solidFill>
              </a:rPr>
              <a:t>ثانيا :</a:t>
            </a:r>
          </a:p>
          <a:p>
            <a:endParaRPr lang="ar-IQ" sz="4800" dirty="0" smtClean="0"/>
          </a:p>
          <a:p>
            <a:endParaRPr lang="ar-IQ" sz="4800" dirty="0"/>
          </a:p>
          <a:p>
            <a:endParaRPr lang="ar-IQ" sz="4800" dirty="0" smtClean="0"/>
          </a:p>
          <a:p>
            <a:r>
              <a:rPr lang="ar-IQ" sz="4800" dirty="0" smtClean="0">
                <a:solidFill>
                  <a:srgbClr val="FF0000"/>
                </a:solidFill>
                <a:effectLst>
                  <a:glow rad="127000">
                    <a:srgbClr val="FFFF00"/>
                  </a:glow>
                </a:effectLst>
              </a:rPr>
              <a:t>الاتفاق مع بعض شركات الجملة على التزويد </a:t>
            </a:r>
            <a:r>
              <a:rPr lang="ar-IQ" sz="4800" dirty="0" smtClean="0">
                <a:solidFill>
                  <a:srgbClr val="FF0000"/>
                </a:solidFill>
                <a:effectLst>
                  <a:glow rad="127000">
                    <a:srgbClr val="FFFF00"/>
                  </a:glow>
                </a:effectLst>
              </a:rPr>
              <a:t>بالكتب والمستلزمات المكتبية والهدايا على </a:t>
            </a:r>
            <a:r>
              <a:rPr lang="ar-IQ" sz="4800" dirty="0" smtClean="0">
                <a:solidFill>
                  <a:srgbClr val="FF0000"/>
                </a:solidFill>
                <a:effectLst>
                  <a:glow rad="127000">
                    <a:srgbClr val="FFFF00"/>
                  </a:glow>
                </a:effectLst>
              </a:rPr>
              <a:t>سبيل البيع على اساس التصريف </a:t>
            </a:r>
            <a:endParaRPr lang="ar-IQ" sz="4800" dirty="0">
              <a:solidFill>
                <a:srgbClr val="FF0000"/>
              </a:solidFill>
              <a:effectLst>
                <a:glow rad="127000">
                  <a:srgbClr val="FFFF00"/>
                </a:glow>
              </a:effectLst>
            </a:endParaRPr>
          </a:p>
        </p:txBody>
      </p:sp>
    </p:spTree>
    <p:extLst>
      <p:ext uri="{BB962C8B-B14F-4D97-AF65-F5344CB8AC3E}">
        <p14:creationId xmlns:p14="http://schemas.microsoft.com/office/powerpoint/2010/main" val="311165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628" y="21952"/>
            <a:ext cx="8833859" cy="7007448"/>
          </a:xfrm>
          <a:prstGeom prst="rect">
            <a:avLst/>
          </a:prstGeom>
        </p:spPr>
      </p:pic>
      <p:sp>
        <p:nvSpPr>
          <p:cNvPr id="3" name="عنصر نائب للمحتوى 2"/>
          <p:cNvSpPr>
            <a:spLocks noGrp="1"/>
          </p:cNvSpPr>
          <p:nvPr>
            <p:ph idx="1"/>
          </p:nvPr>
        </p:nvSpPr>
        <p:spPr>
          <a:xfrm>
            <a:off x="179512" y="260648"/>
            <a:ext cx="8784976" cy="4608512"/>
          </a:xfrm>
        </p:spPr>
        <p:txBody>
          <a:bodyPr>
            <a:normAutofit/>
          </a:bodyPr>
          <a:lstStyle/>
          <a:p>
            <a:r>
              <a:rPr lang="ar-IQ" sz="4400" dirty="0" smtClean="0">
                <a:solidFill>
                  <a:srgbClr val="FFFF00"/>
                </a:solidFill>
              </a:rPr>
              <a:t>ثالثا :</a:t>
            </a:r>
          </a:p>
          <a:p>
            <a:r>
              <a:rPr lang="ar-IQ" sz="4400" b="1" dirty="0" smtClean="0">
                <a:solidFill>
                  <a:srgbClr val="FF0000"/>
                </a:solidFill>
              </a:rPr>
              <a:t>الاتفاق مع رسام متخصص في مجال تعليم الاطفال وعمل كراسات لتعليم الرسم والخط وبشرط ان تكون مواد الكراسة قريبة من المنهاج الدراسي المقرر من قبل الوزارة </a:t>
            </a:r>
            <a:endParaRPr lang="ar-IQ" sz="4400" b="1" dirty="0">
              <a:solidFill>
                <a:srgbClr val="FF0000"/>
              </a:solidFill>
            </a:endParaRPr>
          </a:p>
        </p:txBody>
      </p:sp>
    </p:spTree>
    <p:extLst>
      <p:ext uri="{BB962C8B-B14F-4D97-AF65-F5344CB8AC3E}">
        <p14:creationId xmlns:p14="http://schemas.microsoft.com/office/powerpoint/2010/main" val="1061188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717839" cy="6857999"/>
          </a:xfrm>
          <a:prstGeom prst="rect">
            <a:avLst/>
          </a:prstGeom>
        </p:spPr>
      </p:pic>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7838" y="0"/>
            <a:ext cx="3426161" cy="6669361"/>
          </a:xfrm>
          <a:prstGeom prst="rect">
            <a:avLst/>
          </a:prstGeom>
        </p:spPr>
      </p:pic>
      <p:sp>
        <p:nvSpPr>
          <p:cNvPr id="3" name="عنصر نائب للمحتوى 2"/>
          <p:cNvSpPr>
            <a:spLocks noGrp="1"/>
          </p:cNvSpPr>
          <p:nvPr>
            <p:ph idx="1"/>
          </p:nvPr>
        </p:nvSpPr>
        <p:spPr>
          <a:xfrm>
            <a:off x="107504" y="260648"/>
            <a:ext cx="8928992" cy="6408712"/>
          </a:xfrm>
        </p:spPr>
        <p:txBody>
          <a:bodyPr/>
          <a:lstStyle/>
          <a:p>
            <a:r>
              <a:rPr lang="ar-IQ" dirty="0" smtClean="0">
                <a:solidFill>
                  <a:srgbClr val="FF0000"/>
                </a:solidFill>
                <a:effectLst>
                  <a:glow rad="127000">
                    <a:srgbClr val="FFFF00"/>
                  </a:glow>
                </a:effectLst>
              </a:rPr>
              <a:t>رابعا :</a:t>
            </a:r>
          </a:p>
          <a:p>
            <a:endParaRPr lang="ar-IQ" dirty="0"/>
          </a:p>
          <a:p>
            <a:endParaRPr lang="ar-IQ" dirty="0" smtClean="0"/>
          </a:p>
          <a:p>
            <a:endParaRPr lang="ar-IQ" dirty="0"/>
          </a:p>
          <a:p>
            <a:endParaRPr lang="ar-IQ" dirty="0" smtClean="0"/>
          </a:p>
          <a:p>
            <a:endParaRPr lang="ar-IQ" dirty="0"/>
          </a:p>
          <a:p>
            <a:endParaRPr lang="ar-IQ" dirty="0" smtClean="0"/>
          </a:p>
          <a:p>
            <a:r>
              <a:rPr lang="ar-IQ" b="1" dirty="0" smtClean="0">
                <a:solidFill>
                  <a:srgbClr val="FF0000"/>
                </a:solidFill>
                <a:effectLst>
                  <a:glow rad="228600">
                    <a:srgbClr val="FFFF00">
                      <a:alpha val="40000"/>
                    </a:srgbClr>
                  </a:glow>
                </a:effectLst>
              </a:rPr>
              <a:t>الاتفاق مع بعض مصنعي الورود الصناعية والهدايا </a:t>
            </a:r>
            <a:r>
              <a:rPr lang="ar-IQ" b="1" dirty="0" err="1" smtClean="0">
                <a:solidFill>
                  <a:srgbClr val="FF0000"/>
                </a:solidFill>
                <a:effectLst>
                  <a:glow rad="228600">
                    <a:srgbClr val="FFFF00">
                      <a:alpha val="40000"/>
                    </a:srgbClr>
                  </a:glow>
                </a:effectLst>
              </a:rPr>
              <a:t>التذاكرية</a:t>
            </a:r>
            <a:r>
              <a:rPr lang="ar-IQ" b="1" dirty="0" smtClean="0">
                <a:solidFill>
                  <a:srgbClr val="FF0000"/>
                </a:solidFill>
                <a:effectLst>
                  <a:glow rad="228600">
                    <a:srgbClr val="FFFF00">
                      <a:alpha val="40000"/>
                    </a:srgbClr>
                  </a:glow>
                </a:effectLst>
              </a:rPr>
              <a:t> ذات الطابع الخاص وحسب الطلب من صور واسماء.</a:t>
            </a:r>
            <a:endParaRPr lang="ar-IQ" b="1" dirty="0">
              <a:solidFill>
                <a:srgbClr val="FF0000"/>
              </a:solidFill>
              <a:effectLst>
                <a:glow rad="228600">
                  <a:srgbClr val="FFFF00">
                    <a:alpha val="40000"/>
                  </a:srgbClr>
                </a:glow>
              </a:effectLst>
            </a:endParaRPr>
          </a:p>
        </p:txBody>
      </p:sp>
    </p:spTree>
    <p:extLst>
      <p:ext uri="{BB962C8B-B14F-4D97-AF65-F5344CB8AC3E}">
        <p14:creationId xmlns:p14="http://schemas.microsoft.com/office/powerpoint/2010/main" val="1217749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88076"/>
            <a:ext cx="8712968" cy="6336704"/>
          </a:xfrm>
          <a:prstGeom prst="rect">
            <a:avLst/>
          </a:prstGeom>
        </p:spPr>
      </p:pic>
      <p:sp>
        <p:nvSpPr>
          <p:cNvPr id="3" name="عنصر نائب للمحتوى 2"/>
          <p:cNvSpPr>
            <a:spLocks noGrp="1"/>
          </p:cNvSpPr>
          <p:nvPr>
            <p:ph idx="1"/>
          </p:nvPr>
        </p:nvSpPr>
        <p:spPr>
          <a:xfrm>
            <a:off x="457200" y="188640"/>
            <a:ext cx="8229600" cy="5937523"/>
          </a:xfrm>
        </p:spPr>
        <p:txBody>
          <a:bodyPr/>
          <a:lstStyle/>
          <a:p>
            <a:r>
              <a:rPr lang="ar-IQ" b="1" dirty="0" smtClean="0">
                <a:solidFill>
                  <a:srgbClr val="FFFF00"/>
                </a:solidFill>
                <a:effectLst>
                  <a:glow rad="127000">
                    <a:srgbClr val="FF0000"/>
                  </a:glow>
                </a:effectLst>
              </a:rPr>
              <a:t>خامسا :</a:t>
            </a:r>
          </a:p>
          <a:p>
            <a:r>
              <a:rPr lang="ar-IQ" b="1" dirty="0" smtClean="0">
                <a:solidFill>
                  <a:srgbClr val="FFFF00"/>
                </a:solidFill>
                <a:effectLst>
                  <a:glow rad="127000">
                    <a:srgbClr val="FF0000"/>
                  </a:glow>
                </a:effectLst>
              </a:rPr>
              <a:t>طباعة الكتب والمصادر  وذات الفائدة العلمية والتاريخية  والقريبة من دراسة ومناهج طلبة الجامعة وعلى كافة  المستويات الثقافية والعلمية .وذلك بسبب وجود جامعة الموصل وحاجة الطلبة لهذه المصادر وبكافة الاختصاصات  وعلى مدار السنة </a:t>
            </a:r>
            <a:r>
              <a:rPr lang="ar-IQ" b="1" dirty="0" smtClean="0">
                <a:solidFill>
                  <a:srgbClr val="FFFF00"/>
                </a:solidFill>
              </a:rPr>
              <a:t>. </a:t>
            </a:r>
            <a:endParaRPr lang="ar-IQ" b="1" dirty="0">
              <a:solidFill>
                <a:srgbClr val="FFFF00"/>
              </a:solidFill>
            </a:endParaRPr>
          </a:p>
        </p:txBody>
      </p:sp>
    </p:spTree>
    <p:extLst>
      <p:ext uri="{BB962C8B-B14F-4D97-AF65-F5344CB8AC3E}">
        <p14:creationId xmlns:p14="http://schemas.microsoft.com/office/powerpoint/2010/main" val="3427453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741368"/>
          </a:xfrm>
          <a:prstGeom prst="rect">
            <a:avLst/>
          </a:prstGeom>
        </p:spPr>
      </p:pic>
      <p:sp>
        <p:nvSpPr>
          <p:cNvPr id="5" name="عنصر نائب للمحتوى 4"/>
          <p:cNvSpPr>
            <a:spLocks noGrp="1"/>
          </p:cNvSpPr>
          <p:nvPr>
            <p:ph idx="1"/>
          </p:nvPr>
        </p:nvSpPr>
        <p:spPr>
          <a:xfrm>
            <a:off x="179512" y="188640"/>
            <a:ext cx="8784976" cy="6430438"/>
          </a:xfrm>
        </p:spPr>
        <p:txBody>
          <a:bodyPr/>
          <a:lstStyle/>
          <a:p>
            <a:r>
              <a:rPr lang="ar-IQ" b="1" dirty="0" smtClean="0">
                <a:solidFill>
                  <a:srgbClr val="FF0000"/>
                </a:solidFill>
                <a:effectLst>
                  <a:glow rad="127000">
                    <a:srgbClr val="FFFF00"/>
                  </a:glow>
                </a:effectLst>
              </a:rPr>
              <a:t>سادسا:</a:t>
            </a:r>
          </a:p>
          <a:p>
            <a:endParaRPr lang="ar-IQ" dirty="0"/>
          </a:p>
          <a:p>
            <a:endParaRPr lang="ar-IQ" dirty="0" smtClean="0"/>
          </a:p>
          <a:p>
            <a:endParaRPr lang="ar-IQ" dirty="0"/>
          </a:p>
          <a:p>
            <a:endParaRPr lang="ar-IQ" dirty="0" smtClean="0"/>
          </a:p>
          <a:p>
            <a:endParaRPr lang="ar-IQ" dirty="0"/>
          </a:p>
          <a:p>
            <a:endParaRPr lang="ar-IQ" dirty="0" smtClean="0"/>
          </a:p>
          <a:p>
            <a:endParaRPr lang="ar-IQ" dirty="0" smtClean="0"/>
          </a:p>
          <a:p>
            <a:r>
              <a:rPr lang="ar-IQ" b="1" dirty="0" smtClean="0">
                <a:solidFill>
                  <a:srgbClr val="FFFF00"/>
                </a:solidFill>
                <a:effectLst>
                  <a:glow rad="127000">
                    <a:srgbClr val="FF0000"/>
                  </a:glow>
                </a:effectLst>
              </a:rPr>
              <a:t>الاتفاق على شراء وانتاج الهدايا ذات الطابع التاريخي والحضاري لمدينة الموصل بشكل خاص والمدن الاخرى بشكل عام </a:t>
            </a:r>
            <a:endParaRPr lang="ar-IQ" b="1" dirty="0">
              <a:solidFill>
                <a:srgbClr val="FFFF00"/>
              </a:solidFill>
              <a:effectLst>
                <a:glow rad="127000">
                  <a:srgbClr val="FF0000"/>
                </a:glow>
              </a:effectLst>
            </a:endParaRPr>
          </a:p>
        </p:txBody>
      </p:sp>
    </p:spTree>
    <p:extLst>
      <p:ext uri="{BB962C8B-B14F-4D97-AF65-F5344CB8AC3E}">
        <p14:creationId xmlns:p14="http://schemas.microsoft.com/office/powerpoint/2010/main" val="267747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4276724"/>
            <a:ext cx="8928991" cy="2392635"/>
          </a:xfrm>
          <a:prstGeom prst="rect">
            <a:avLst/>
          </a:prstGeom>
        </p:spPr>
      </p:pic>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332655"/>
            <a:ext cx="8928992" cy="3944069"/>
          </a:xfrm>
          <a:prstGeom prst="rect">
            <a:avLst/>
          </a:prstGeom>
        </p:spPr>
      </p:pic>
      <p:sp>
        <p:nvSpPr>
          <p:cNvPr id="3" name="عنصر نائب للمحتوى 2"/>
          <p:cNvSpPr>
            <a:spLocks noGrp="1"/>
          </p:cNvSpPr>
          <p:nvPr>
            <p:ph idx="1"/>
          </p:nvPr>
        </p:nvSpPr>
        <p:spPr>
          <a:xfrm>
            <a:off x="107505" y="116632"/>
            <a:ext cx="8862324" cy="6741368"/>
          </a:xfrm>
        </p:spPr>
        <p:txBody>
          <a:bodyPr/>
          <a:lstStyle/>
          <a:p>
            <a:r>
              <a:rPr lang="ar-IQ" b="1" dirty="0" smtClean="0">
                <a:solidFill>
                  <a:srgbClr val="FFFF00"/>
                </a:solidFill>
              </a:rPr>
              <a:t>سابعا :</a:t>
            </a:r>
          </a:p>
          <a:p>
            <a:endParaRPr lang="ar-IQ" dirty="0"/>
          </a:p>
          <a:p>
            <a:endParaRPr lang="ar-IQ" dirty="0" smtClean="0"/>
          </a:p>
          <a:p>
            <a:endParaRPr lang="ar-IQ" dirty="0"/>
          </a:p>
          <a:p>
            <a:endParaRPr lang="ar-IQ" dirty="0" smtClean="0"/>
          </a:p>
          <a:p>
            <a:endParaRPr lang="ar-IQ" dirty="0"/>
          </a:p>
          <a:p>
            <a:endParaRPr lang="ar-IQ" dirty="0" smtClean="0"/>
          </a:p>
          <a:p>
            <a:endParaRPr lang="ar-IQ" dirty="0" smtClean="0"/>
          </a:p>
          <a:p>
            <a:r>
              <a:rPr lang="ar-IQ" b="1" dirty="0" smtClean="0">
                <a:solidFill>
                  <a:srgbClr val="FFFF00"/>
                </a:solidFill>
                <a:effectLst>
                  <a:glow rad="228600">
                    <a:srgbClr val="FF0000">
                      <a:alpha val="40000"/>
                    </a:srgbClr>
                  </a:glow>
                </a:effectLst>
              </a:rPr>
              <a:t>الاتفاق مع احد المترجمين المحترفين  والعمل على ترجمة الكتب الحديثة وذات الحاجة الانية .</a:t>
            </a:r>
            <a:endParaRPr lang="ar-IQ" b="1" dirty="0">
              <a:solidFill>
                <a:srgbClr val="FFFF00"/>
              </a:solidFill>
              <a:effectLst>
                <a:glow rad="228600">
                  <a:srgbClr val="FF0000">
                    <a:alpha val="40000"/>
                  </a:srgbClr>
                </a:glow>
              </a:effectLst>
            </a:endParaRPr>
          </a:p>
        </p:txBody>
      </p:sp>
    </p:spTree>
    <p:extLst>
      <p:ext uri="{BB962C8B-B14F-4D97-AF65-F5344CB8AC3E}">
        <p14:creationId xmlns:p14="http://schemas.microsoft.com/office/powerpoint/2010/main" val="63133937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264</Words>
  <Application>Microsoft Office PowerPoint</Application>
  <PresentationFormat>عرض على الشاشة (3:4)‏</PresentationFormat>
  <Paragraphs>65</Paragraphs>
  <Slides>13</Slides>
  <Notes>1</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مشروع المكتبة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2O11 - 2O12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مشروع المكتبة</dc:title>
  <dc:creator>hp</dc:creator>
  <cp:lastModifiedBy>hp</cp:lastModifiedBy>
  <cp:revision>11</cp:revision>
  <dcterms:created xsi:type="dcterms:W3CDTF">2021-06-17T16:20:50Z</dcterms:created>
  <dcterms:modified xsi:type="dcterms:W3CDTF">2021-06-17T19:40:55Z</dcterms:modified>
</cp:coreProperties>
</file>