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 id="262" r:id="rId6"/>
    <p:sldId id="263" r:id="rId7"/>
    <p:sldId id="264"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71" autoAdjust="0"/>
  </p:normalViewPr>
  <p:slideViewPr>
    <p:cSldViewPr>
      <p:cViewPr varScale="1">
        <p:scale>
          <a:sx n="80" d="100"/>
          <a:sy n="80" d="100"/>
        </p:scale>
        <p:origin x="145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EB4C72B-DFD3-43F6-803E-CE75E952E68C}" type="datetimeFigureOut">
              <a:rPr lang="ar-IQ" smtClean="0"/>
              <a:t>07/11/1442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11C5FE5F-B554-44E9-B119-4197355A2B7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FEB4C72B-DFD3-43F6-803E-CE75E952E68C}" type="datetimeFigureOut">
              <a:rPr lang="ar-IQ" smtClean="0"/>
              <a:t>07/11/1442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C5FE5F-B554-44E9-B119-4197355A2B7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FEB4C72B-DFD3-43F6-803E-CE75E952E68C}" type="datetimeFigureOut">
              <a:rPr lang="ar-IQ" smtClean="0"/>
              <a:t>07/11/1442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C5FE5F-B554-44E9-B119-4197355A2B7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FEB4C72B-DFD3-43F6-803E-CE75E952E68C}" type="datetimeFigureOut">
              <a:rPr lang="ar-IQ" smtClean="0"/>
              <a:t>07/11/1442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C5FE5F-B554-44E9-B119-4197355A2B7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FEB4C72B-DFD3-43F6-803E-CE75E952E68C}" type="datetimeFigureOut">
              <a:rPr lang="ar-IQ" smtClean="0"/>
              <a:t>07/11/1442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C5FE5F-B554-44E9-B119-4197355A2B7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FEB4C72B-DFD3-43F6-803E-CE75E952E68C}" type="datetimeFigureOut">
              <a:rPr lang="ar-IQ" smtClean="0"/>
              <a:t>07/11/1442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C5FE5F-B554-44E9-B119-4197355A2B7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FEB4C72B-DFD3-43F6-803E-CE75E952E68C}" type="datetimeFigureOut">
              <a:rPr lang="ar-IQ" smtClean="0"/>
              <a:t>07/11/1442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1C5FE5F-B554-44E9-B119-4197355A2B7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EB4C72B-DFD3-43F6-803E-CE75E952E68C}" type="datetimeFigureOut">
              <a:rPr lang="ar-IQ" smtClean="0"/>
              <a:t>07/11/1442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1C5FE5F-B554-44E9-B119-4197355A2B7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4C72B-DFD3-43F6-803E-CE75E952E68C}" type="datetimeFigureOut">
              <a:rPr lang="ar-IQ" smtClean="0"/>
              <a:t>07/11/1442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1C5FE5F-B554-44E9-B119-4197355A2B7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FEB4C72B-DFD3-43F6-803E-CE75E952E68C}" type="datetimeFigureOut">
              <a:rPr lang="ar-IQ" smtClean="0"/>
              <a:t>07/11/1442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C5FE5F-B554-44E9-B119-4197355A2B7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FEB4C72B-DFD3-43F6-803E-CE75E952E68C}" type="datetimeFigureOut">
              <a:rPr lang="ar-IQ" smtClean="0"/>
              <a:t>07/11/1442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11C5FE5F-B554-44E9-B119-4197355A2B78}"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B4C72B-DFD3-43F6-803E-CE75E952E68C}" type="datetimeFigureOut">
              <a:rPr lang="ar-IQ" smtClean="0"/>
              <a:t>07/11/1442</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C5FE5F-B554-44E9-B119-4197355A2B78}"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56802" y="816246"/>
            <a:ext cx="7399777" cy="25202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0" b="1" i="1" u="sng" dirty="0">
                <a:solidFill>
                  <a:srgbClr val="FFFF00"/>
                </a:solidFill>
              </a:rPr>
              <a:t>Beekeeping at home</a:t>
            </a:r>
          </a:p>
        </p:txBody>
      </p:sp>
      <p:sp>
        <p:nvSpPr>
          <p:cNvPr id="7" name="Rectangle 6"/>
          <p:cNvSpPr/>
          <p:nvPr/>
        </p:nvSpPr>
        <p:spPr>
          <a:xfrm>
            <a:off x="751097" y="4987453"/>
            <a:ext cx="7399777" cy="1106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en-GB" sz="3200" b="1" i="1" u="sng" dirty="0" smtClean="0"/>
              <a:t>ED03</a:t>
            </a:r>
            <a:endParaRPr kumimoji="0" lang="en-GB" altLang="en-US" sz="3200" b="0" i="0" u="none" strike="noStrike" cap="none" normalizeH="0" baseline="0" dirty="0" smtClean="0">
              <a:ln>
                <a:noFill/>
              </a:ln>
              <a:solidFill>
                <a:schemeClr val="tx1"/>
              </a:solidFill>
              <a:effectLst/>
            </a:endParaRPr>
          </a:p>
          <a:p>
            <a:pPr algn="ctr"/>
            <a:r>
              <a:rPr lang="en-GB" sz="3200" dirty="0" err="1" smtClean="0"/>
              <a:t>Dr.</a:t>
            </a:r>
            <a:r>
              <a:rPr lang="en-GB" sz="3200" dirty="0" smtClean="0"/>
              <a:t> </a:t>
            </a:r>
            <a:r>
              <a:rPr lang="en-GB" sz="3200" dirty="0" err="1" smtClean="0"/>
              <a:t>Maan</a:t>
            </a:r>
            <a:r>
              <a:rPr lang="en-GB" sz="3200" dirty="0" smtClean="0"/>
              <a:t>       </a:t>
            </a:r>
            <a:r>
              <a:rPr lang="en-GB" sz="3200" dirty="0" err="1" smtClean="0"/>
              <a:t>Dr.</a:t>
            </a:r>
            <a:r>
              <a:rPr lang="en-GB" sz="3200" dirty="0" smtClean="0"/>
              <a:t> Hiba </a:t>
            </a:r>
            <a:endParaRPr lang="en-GB" sz="3200" dirty="0"/>
          </a:p>
        </p:txBody>
      </p:sp>
      <p:sp>
        <p:nvSpPr>
          <p:cNvPr id="8" name="Rectangle 7"/>
          <p:cNvSpPr/>
          <p:nvPr/>
        </p:nvSpPr>
        <p:spPr>
          <a:xfrm>
            <a:off x="751097" y="3316705"/>
            <a:ext cx="7399777" cy="163025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800" dirty="0" err="1" smtClean="0">
                <a:solidFill>
                  <a:srgbClr val="FF0000"/>
                </a:solidFill>
                <a:latin typeface="Calibri" panose="020F0502020204030204" pitchFamily="34" charset="0"/>
                <a:ea typeface="Calibri" panose="020F0502020204030204" pitchFamily="34" charset="0"/>
                <a:cs typeface="Arial" panose="020B0604020202020204" pitchFamily="34" charset="0"/>
              </a:rPr>
              <a:t>Obida</a:t>
            </a:r>
            <a:r>
              <a:rPr lang="en-GB" sz="2800" dirty="0" smtClean="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en-GB" sz="2800" dirty="0" err="1" smtClean="0">
                <a:solidFill>
                  <a:srgbClr val="FF0000"/>
                </a:solidFill>
                <a:latin typeface="Calibri" panose="020F0502020204030204" pitchFamily="34" charset="0"/>
                <a:ea typeface="Calibri" panose="020F0502020204030204" pitchFamily="34" charset="0"/>
                <a:cs typeface="Arial" panose="020B0604020202020204" pitchFamily="34" charset="0"/>
              </a:rPr>
              <a:t>Safwan</a:t>
            </a:r>
            <a:r>
              <a:rPr lang="en-GB" sz="2800" dirty="0" smtClean="0">
                <a:solidFill>
                  <a:srgbClr val="FF0000"/>
                </a:solidFill>
                <a:latin typeface="Calibri" panose="020F0502020204030204" pitchFamily="34" charset="0"/>
                <a:ea typeface="Calibri" panose="020F0502020204030204" pitchFamily="34" charset="0"/>
                <a:cs typeface="Arial" panose="020B0604020202020204" pitchFamily="34" charset="0"/>
              </a:rPr>
              <a:t> Farooq </a:t>
            </a:r>
          </a:p>
          <a:p>
            <a:pPr algn="ctr"/>
            <a:r>
              <a:rPr lang="en-US" sz="2800" dirty="0" err="1" smtClean="0"/>
              <a:t>Alnoor</a:t>
            </a:r>
            <a:r>
              <a:rPr lang="en-US" sz="2800" dirty="0" smtClean="0"/>
              <a:t> University</a:t>
            </a:r>
            <a:endParaRPr lang="en-US" altLang="en-US" sz="28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r>
              <a:rPr lang="en-US" altLang="en-US"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College </a:t>
            </a:r>
            <a:r>
              <a:rPr lang="en-US" altLang="en-US" sz="2800" dirty="0">
                <a:solidFill>
                  <a:schemeClr val="tx1"/>
                </a:solidFill>
                <a:latin typeface="Arial" panose="020B0604020202020204" pitchFamily="34" charset="0"/>
                <a:ea typeface="Calibri" panose="020F0502020204030204" pitchFamily="34" charset="0"/>
                <a:cs typeface="Arial" panose="020B0604020202020204" pitchFamily="34" charset="0"/>
              </a:rPr>
              <a:t>of </a:t>
            </a:r>
            <a:r>
              <a:rPr lang="en-GB" altLang="en-US"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Law</a:t>
            </a:r>
            <a:endParaRPr lang="en-GB" sz="2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ctr"/>
            <a:endParaRPr lang="en-GB" dirty="0"/>
          </a:p>
        </p:txBody>
      </p:sp>
      <p:sp>
        <p:nvSpPr>
          <p:cNvPr id="5" name="Rectangle 4"/>
          <p:cNvSpPr/>
          <p:nvPr/>
        </p:nvSpPr>
        <p:spPr>
          <a:xfrm>
            <a:off x="762507" y="816246"/>
            <a:ext cx="7399777" cy="25202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0" b="1" i="1" u="sng" dirty="0">
                <a:solidFill>
                  <a:srgbClr val="FFFF00"/>
                </a:solidFill>
              </a:rPr>
              <a:t>Beekeeping at home</a:t>
            </a:r>
          </a:p>
        </p:txBody>
      </p:sp>
      <p:sp>
        <p:nvSpPr>
          <p:cNvPr id="9" name="Rectangle 8"/>
          <p:cNvSpPr/>
          <p:nvPr/>
        </p:nvSpPr>
        <p:spPr>
          <a:xfrm>
            <a:off x="756802" y="4987453"/>
            <a:ext cx="7399777" cy="1106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en-GB" sz="3200" b="1" i="1" u="sng" dirty="0" smtClean="0"/>
              <a:t>ED03</a:t>
            </a:r>
            <a:endParaRPr kumimoji="0" lang="en-GB" altLang="en-US" sz="3200" b="0" i="0" u="none" strike="noStrike" cap="none" normalizeH="0" baseline="0" dirty="0" smtClean="0">
              <a:ln>
                <a:noFill/>
              </a:ln>
              <a:solidFill>
                <a:schemeClr val="tx1"/>
              </a:solidFill>
              <a:effectLst/>
            </a:endParaRPr>
          </a:p>
          <a:p>
            <a:pPr algn="ctr"/>
            <a:r>
              <a:rPr lang="en-GB" sz="3200" dirty="0" err="1" smtClean="0"/>
              <a:t>Dr.</a:t>
            </a:r>
            <a:r>
              <a:rPr lang="en-GB" sz="3200" dirty="0" smtClean="0"/>
              <a:t> </a:t>
            </a:r>
            <a:r>
              <a:rPr lang="en-GB" sz="3200" dirty="0" err="1" smtClean="0"/>
              <a:t>Maan</a:t>
            </a:r>
            <a:r>
              <a:rPr lang="en-GB" sz="3200" dirty="0" smtClean="0"/>
              <a:t>       </a:t>
            </a:r>
            <a:r>
              <a:rPr lang="en-GB" sz="3200" dirty="0" err="1" smtClean="0"/>
              <a:t>Dr.</a:t>
            </a:r>
            <a:r>
              <a:rPr lang="en-GB" sz="3200" dirty="0" smtClean="0"/>
              <a:t> Hiba </a:t>
            </a:r>
            <a:endParaRPr lang="en-GB" sz="3200" dirty="0"/>
          </a:p>
        </p:txBody>
      </p:sp>
      <p:sp>
        <p:nvSpPr>
          <p:cNvPr id="10" name="Rectangle 9"/>
          <p:cNvSpPr/>
          <p:nvPr/>
        </p:nvSpPr>
        <p:spPr>
          <a:xfrm>
            <a:off x="756802" y="3316705"/>
            <a:ext cx="7399777" cy="163025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800" dirty="0" err="1" smtClean="0">
                <a:solidFill>
                  <a:srgbClr val="FF0000"/>
                </a:solidFill>
                <a:latin typeface="Calibri" panose="020F0502020204030204" pitchFamily="34" charset="0"/>
                <a:ea typeface="Calibri" panose="020F0502020204030204" pitchFamily="34" charset="0"/>
                <a:cs typeface="Arial" panose="020B0604020202020204" pitchFamily="34" charset="0"/>
              </a:rPr>
              <a:t>Obida</a:t>
            </a:r>
            <a:r>
              <a:rPr lang="en-GB" sz="2800" dirty="0" smtClean="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en-GB" sz="2800" dirty="0" err="1" smtClean="0">
                <a:solidFill>
                  <a:srgbClr val="FF0000"/>
                </a:solidFill>
                <a:latin typeface="Calibri" panose="020F0502020204030204" pitchFamily="34" charset="0"/>
                <a:ea typeface="Calibri" panose="020F0502020204030204" pitchFamily="34" charset="0"/>
                <a:cs typeface="Arial" panose="020B0604020202020204" pitchFamily="34" charset="0"/>
              </a:rPr>
              <a:t>Safwan</a:t>
            </a:r>
            <a:r>
              <a:rPr lang="en-GB" sz="2800" dirty="0" smtClean="0">
                <a:solidFill>
                  <a:srgbClr val="FF0000"/>
                </a:solidFill>
                <a:latin typeface="Calibri" panose="020F0502020204030204" pitchFamily="34" charset="0"/>
                <a:ea typeface="Calibri" panose="020F0502020204030204" pitchFamily="34" charset="0"/>
                <a:cs typeface="Arial" panose="020B0604020202020204" pitchFamily="34" charset="0"/>
              </a:rPr>
              <a:t> Farooq </a:t>
            </a:r>
          </a:p>
          <a:p>
            <a:pPr algn="ctr"/>
            <a:r>
              <a:rPr lang="en-US" sz="2800" dirty="0" err="1" smtClean="0"/>
              <a:t>Alnoor</a:t>
            </a:r>
            <a:r>
              <a:rPr lang="en-US" sz="2800" dirty="0" smtClean="0"/>
              <a:t> University</a:t>
            </a:r>
            <a:endParaRPr lang="en-US" altLang="en-US" sz="28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r>
              <a:rPr lang="en-US" altLang="en-US"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College </a:t>
            </a:r>
            <a:r>
              <a:rPr lang="en-US" altLang="en-US" sz="2800" dirty="0">
                <a:solidFill>
                  <a:schemeClr val="tx1"/>
                </a:solidFill>
                <a:latin typeface="Arial" panose="020B0604020202020204" pitchFamily="34" charset="0"/>
                <a:ea typeface="Calibri" panose="020F0502020204030204" pitchFamily="34" charset="0"/>
                <a:cs typeface="Arial" panose="020B0604020202020204" pitchFamily="34" charset="0"/>
              </a:rPr>
              <a:t>of </a:t>
            </a:r>
            <a:r>
              <a:rPr lang="en-GB" altLang="en-US"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Law</a:t>
            </a:r>
            <a:endParaRPr lang="en-GB" sz="2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ctr"/>
            <a:endParaRPr lang="en-GB" dirty="0"/>
          </a:p>
        </p:txBody>
      </p:sp>
    </p:spTree>
    <p:extLst>
      <p:ext uri="{BB962C8B-B14F-4D97-AF65-F5344CB8AC3E}">
        <p14:creationId xmlns:p14="http://schemas.microsoft.com/office/powerpoint/2010/main" val="16629033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2084" y="1196752"/>
            <a:ext cx="8229600" cy="1152128"/>
          </a:xfrm>
        </p:spPr>
        <p:txBody>
          <a:bodyPr>
            <a:normAutofit fontScale="90000"/>
          </a:bodyPr>
          <a:lstStyle/>
          <a:p>
            <a:pPr algn="ctr"/>
            <a:r>
              <a:rPr lang="en-US" dirty="0"/>
              <a:t>                             </a:t>
            </a:r>
            <a:r>
              <a:rPr lang="ar-IQ" dirty="0"/>
              <a:t/>
            </a:r>
            <a:br>
              <a:rPr lang="ar-IQ" dirty="0"/>
            </a:br>
            <a:r>
              <a:rPr lang="ar-IQ" sz="4000" dirty="0" smtClean="0"/>
              <a:t>اسم المشروع</a:t>
            </a:r>
            <a:r>
              <a:rPr lang="en-GB" sz="4000" dirty="0" smtClean="0"/>
              <a:t> project name            </a:t>
            </a:r>
            <a:r>
              <a:rPr lang="en-GB" dirty="0" smtClean="0"/>
              <a:t/>
            </a:r>
            <a:br>
              <a:rPr lang="en-GB" dirty="0" smtClean="0"/>
            </a:br>
            <a:r>
              <a:rPr lang="en-GB" sz="4000" b="1" dirty="0" smtClean="0">
                <a:solidFill>
                  <a:srgbClr val="FF0000"/>
                </a:solidFill>
              </a:rPr>
              <a:t> </a:t>
            </a:r>
            <a:r>
              <a:rPr lang="ar-IQ" sz="4000" b="1" dirty="0" smtClean="0">
                <a:solidFill>
                  <a:srgbClr val="FF0000"/>
                </a:solidFill>
              </a:rPr>
              <a:t>تربية </a:t>
            </a:r>
            <a:r>
              <a:rPr lang="ar-IQ" sz="4000" b="1" dirty="0">
                <a:solidFill>
                  <a:srgbClr val="FF0000"/>
                </a:solidFill>
              </a:rPr>
              <a:t>خلايا النحل في المنزل </a:t>
            </a:r>
            <a:r>
              <a:rPr lang="en-GB" sz="4000" b="1" dirty="0" smtClean="0">
                <a:solidFill>
                  <a:srgbClr val="FF0000"/>
                </a:solidFill>
              </a:rPr>
              <a:t>Beekeeping </a:t>
            </a:r>
            <a:r>
              <a:rPr lang="en-GB" sz="4000" b="1" dirty="0">
                <a:solidFill>
                  <a:srgbClr val="FF0000"/>
                </a:solidFill>
              </a:rPr>
              <a:t>at </a:t>
            </a:r>
            <a:r>
              <a:rPr lang="en-GB" sz="4000" b="1" dirty="0" smtClean="0">
                <a:solidFill>
                  <a:srgbClr val="FF0000"/>
                </a:solidFill>
              </a:rPr>
              <a:t>home </a:t>
            </a:r>
            <a:endParaRPr lang="ar-IQ"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5789" y="2420889"/>
            <a:ext cx="1998222" cy="2664296"/>
          </a:xfrm>
          <a:prstGeom prst="rect">
            <a:avLst/>
          </a:prstGeom>
          <a:ln>
            <a:noFill/>
          </a:ln>
          <a:effectLst>
            <a:outerShdw blurRad="292100" dist="139700" dir="2700000" algn="tl" rotWithShape="0">
              <a:srgbClr val="333333">
                <a:alpha val="65000"/>
              </a:srgbClr>
            </a:outerShdw>
          </a:effectLst>
        </p:spPr>
      </p:pic>
      <p:pic>
        <p:nvPicPr>
          <p:cNvPr id="5" name="صورة 4"/>
          <p:cNvPicPr>
            <a:picLocks noChangeAspect="1"/>
          </p:cNvPicPr>
          <p:nvPr/>
        </p:nvPicPr>
        <p:blipFill rotWithShape="1">
          <a:blip r:embed="rId3" cstate="print">
            <a:extLst>
              <a:ext uri="{28A0092B-C50C-407E-A947-70E740481C1C}">
                <a14:useLocalDpi xmlns:a14="http://schemas.microsoft.com/office/drawing/2010/main" val="0"/>
              </a:ext>
            </a:extLst>
          </a:blip>
          <a:srcRect l="4531" t="-1153" b="8642"/>
          <a:stretch/>
        </p:blipFill>
        <p:spPr>
          <a:xfrm>
            <a:off x="5724128" y="2348880"/>
            <a:ext cx="2117863" cy="2736304"/>
          </a:xfrm>
          <a:prstGeom prst="rect">
            <a:avLst/>
          </a:prstGeom>
        </p:spPr>
      </p:pic>
      <p:sp>
        <p:nvSpPr>
          <p:cNvPr id="7" name="Rectangle 6"/>
          <p:cNvSpPr/>
          <p:nvPr/>
        </p:nvSpPr>
        <p:spPr>
          <a:xfrm>
            <a:off x="107504" y="5280882"/>
            <a:ext cx="4824536" cy="1200329"/>
          </a:xfrm>
          <a:prstGeom prst="rect">
            <a:avLst/>
          </a:prstGeom>
        </p:spPr>
        <p:txBody>
          <a:bodyPr wrap="square">
            <a:spAutoFit/>
          </a:bodyPr>
          <a:lstStyle/>
          <a:p>
            <a:pPr algn="l"/>
            <a:r>
              <a:rPr lang="en-GB" dirty="0"/>
              <a:t>I am studying law. I asked myself if I could not find a job or a job related to my studies, why not think about a job related to my hobby, so it was a beekeeping project </a:t>
            </a:r>
          </a:p>
        </p:txBody>
      </p:sp>
      <p:sp>
        <p:nvSpPr>
          <p:cNvPr id="8" name="Rectangle 7"/>
          <p:cNvSpPr/>
          <p:nvPr/>
        </p:nvSpPr>
        <p:spPr>
          <a:xfrm>
            <a:off x="4932040" y="5373216"/>
            <a:ext cx="4039522" cy="1015663"/>
          </a:xfrm>
          <a:prstGeom prst="rect">
            <a:avLst/>
          </a:prstGeom>
        </p:spPr>
        <p:txBody>
          <a:bodyPr wrap="square">
            <a:spAutoFit/>
          </a:bodyPr>
          <a:lstStyle/>
          <a:p>
            <a:r>
              <a:rPr lang="en-GB" sz="2000" dirty="0" err="1"/>
              <a:t>انا</a:t>
            </a:r>
            <a:r>
              <a:rPr lang="en-GB" sz="2000" dirty="0"/>
              <a:t> </a:t>
            </a:r>
            <a:r>
              <a:rPr lang="en-GB" sz="2000" dirty="0" err="1"/>
              <a:t>ادرس</a:t>
            </a:r>
            <a:r>
              <a:rPr lang="en-GB" sz="2000" dirty="0"/>
              <a:t> </a:t>
            </a:r>
            <a:r>
              <a:rPr lang="en-GB" sz="2000" dirty="0" err="1"/>
              <a:t>المحاماة</a:t>
            </a:r>
            <a:r>
              <a:rPr lang="en-GB" sz="2000" dirty="0"/>
              <a:t> </a:t>
            </a:r>
            <a:r>
              <a:rPr lang="en-GB" sz="2000" dirty="0" err="1"/>
              <a:t>سالت</a:t>
            </a:r>
            <a:r>
              <a:rPr lang="en-GB" sz="2000" dirty="0"/>
              <a:t> </a:t>
            </a:r>
            <a:r>
              <a:rPr lang="en-GB" sz="2000" dirty="0" err="1"/>
              <a:t>نفسي</a:t>
            </a:r>
            <a:r>
              <a:rPr lang="en-GB" sz="2000" dirty="0"/>
              <a:t> </a:t>
            </a:r>
            <a:r>
              <a:rPr lang="en-GB" sz="2000" dirty="0" err="1"/>
              <a:t>اذا</a:t>
            </a:r>
            <a:r>
              <a:rPr lang="en-GB" sz="2000" dirty="0"/>
              <a:t> </a:t>
            </a:r>
            <a:r>
              <a:rPr lang="en-GB" sz="2000" dirty="0" err="1"/>
              <a:t>لم</a:t>
            </a:r>
            <a:r>
              <a:rPr lang="en-GB" sz="2000" dirty="0"/>
              <a:t> </a:t>
            </a:r>
            <a:r>
              <a:rPr lang="en-GB" sz="2000" dirty="0" err="1"/>
              <a:t>اجد</a:t>
            </a:r>
            <a:r>
              <a:rPr lang="en-GB" sz="2000" dirty="0"/>
              <a:t> </a:t>
            </a:r>
            <a:r>
              <a:rPr lang="en-GB" sz="2000" dirty="0" err="1"/>
              <a:t>وظيفة</a:t>
            </a:r>
            <a:r>
              <a:rPr lang="en-GB" sz="2000" dirty="0"/>
              <a:t> </a:t>
            </a:r>
            <a:r>
              <a:rPr lang="en-GB" sz="2000" dirty="0" err="1"/>
              <a:t>او</a:t>
            </a:r>
            <a:r>
              <a:rPr lang="en-GB" sz="2000" dirty="0"/>
              <a:t> </a:t>
            </a:r>
            <a:r>
              <a:rPr lang="en-GB" sz="2000" dirty="0" err="1"/>
              <a:t>عمل</a:t>
            </a:r>
            <a:r>
              <a:rPr lang="en-GB" sz="2000" dirty="0"/>
              <a:t> </a:t>
            </a:r>
            <a:r>
              <a:rPr lang="en-GB" sz="2000" dirty="0" err="1"/>
              <a:t>مرتبط</a:t>
            </a:r>
            <a:r>
              <a:rPr lang="en-GB" sz="2000" dirty="0"/>
              <a:t> </a:t>
            </a:r>
            <a:r>
              <a:rPr lang="en-GB" sz="2000" dirty="0" err="1"/>
              <a:t>بدراستي</a:t>
            </a:r>
            <a:r>
              <a:rPr lang="en-GB" sz="2000" dirty="0"/>
              <a:t>  </a:t>
            </a:r>
            <a:r>
              <a:rPr lang="en-GB" sz="2000" dirty="0" err="1"/>
              <a:t>لماذا</a:t>
            </a:r>
            <a:r>
              <a:rPr lang="en-GB" sz="2000" dirty="0"/>
              <a:t> </a:t>
            </a:r>
            <a:r>
              <a:rPr lang="en-GB" sz="2000" dirty="0" err="1"/>
              <a:t>لا</a:t>
            </a:r>
            <a:r>
              <a:rPr lang="en-GB" sz="2000" dirty="0"/>
              <a:t> </a:t>
            </a:r>
            <a:r>
              <a:rPr lang="en-GB" sz="2000" dirty="0" err="1"/>
              <a:t>افكر</a:t>
            </a:r>
            <a:r>
              <a:rPr lang="en-GB" sz="2000" dirty="0"/>
              <a:t> </a:t>
            </a:r>
            <a:r>
              <a:rPr lang="en-GB" sz="2000" dirty="0" err="1"/>
              <a:t>بعمل</a:t>
            </a:r>
            <a:r>
              <a:rPr lang="en-GB" sz="2000" dirty="0"/>
              <a:t> </a:t>
            </a:r>
            <a:r>
              <a:rPr lang="en-GB" sz="2000" dirty="0" err="1"/>
              <a:t>مرتبط</a:t>
            </a:r>
            <a:r>
              <a:rPr lang="en-GB" sz="2000" dirty="0"/>
              <a:t> </a:t>
            </a:r>
            <a:r>
              <a:rPr lang="en-GB" sz="2000" dirty="0" err="1"/>
              <a:t>بهوايتي</a:t>
            </a:r>
            <a:r>
              <a:rPr lang="en-GB" sz="2000" dirty="0"/>
              <a:t> </a:t>
            </a:r>
            <a:r>
              <a:rPr lang="en-GB" sz="2000" dirty="0" err="1"/>
              <a:t>فكان</a:t>
            </a:r>
            <a:r>
              <a:rPr lang="en-GB" sz="2000" dirty="0"/>
              <a:t> </a:t>
            </a:r>
            <a:r>
              <a:rPr lang="en-GB" sz="2000" dirty="0" err="1"/>
              <a:t>مشروع</a:t>
            </a:r>
            <a:r>
              <a:rPr lang="en-GB" sz="2000" dirty="0"/>
              <a:t> </a:t>
            </a:r>
            <a:r>
              <a:rPr lang="en-GB" sz="2000" dirty="0" err="1"/>
              <a:t>تربية</a:t>
            </a:r>
            <a:r>
              <a:rPr lang="en-GB" sz="2000" dirty="0"/>
              <a:t> </a:t>
            </a:r>
            <a:r>
              <a:rPr lang="en-GB" sz="2000" dirty="0" err="1"/>
              <a:t>النحل</a:t>
            </a:r>
            <a:r>
              <a:rPr lang="en-GB" sz="2000" dirty="0"/>
              <a:t> </a:t>
            </a:r>
          </a:p>
        </p:txBody>
      </p:sp>
    </p:spTree>
    <p:extLst>
      <p:ext uri="{BB962C8B-B14F-4D97-AF65-F5344CB8AC3E}">
        <p14:creationId xmlns:p14="http://schemas.microsoft.com/office/powerpoint/2010/main" val="45622213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37987619"/>
              </p:ext>
            </p:extLst>
          </p:nvPr>
        </p:nvGraphicFramePr>
        <p:xfrm>
          <a:off x="251520" y="188640"/>
          <a:ext cx="8712968" cy="6048672"/>
        </p:xfrm>
        <a:graphic>
          <a:graphicData uri="http://schemas.openxmlformats.org/drawingml/2006/table">
            <a:tbl>
              <a:tblPr firstRow="1" bandRow="1">
                <a:tableStyleId>{5C22544A-7EE6-4342-B048-85BDC9FD1C3A}</a:tableStyleId>
              </a:tblPr>
              <a:tblGrid>
                <a:gridCol w="4356484">
                  <a:extLst>
                    <a:ext uri="{9D8B030D-6E8A-4147-A177-3AD203B41FA5}">
                      <a16:colId xmlns:a16="http://schemas.microsoft.com/office/drawing/2014/main" val="2643165170"/>
                    </a:ext>
                  </a:extLst>
                </a:gridCol>
                <a:gridCol w="4356484">
                  <a:extLst>
                    <a:ext uri="{9D8B030D-6E8A-4147-A177-3AD203B41FA5}">
                      <a16:colId xmlns:a16="http://schemas.microsoft.com/office/drawing/2014/main" val="3451934814"/>
                    </a:ext>
                  </a:extLst>
                </a:gridCol>
              </a:tblGrid>
              <a:tr h="593007">
                <a:tc>
                  <a:txBody>
                    <a:bodyPr/>
                    <a:lstStyle/>
                    <a:p>
                      <a:pPr algn="ctr"/>
                      <a:r>
                        <a:rPr lang="en-GB" sz="2400" dirty="0" smtClean="0"/>
                        <a:t>How to Beekeeping at home </a:t>
                      </a:r>
                      <a:endParaRPr lang="en-GB" sz="240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IQ" sz="2400" dirty="0" smtClean="0"/>
                        <a:t>طريقة تربية النحل في المنزل</a:t>
                      </a:r>
                      <a:endParaRPr lang="en-GB" sz="2400" dirty="0"/>
                    </a:p>
                  </a:txBody>
                  <a:tcPr anchor="ctr"/>
                </a:tc>
                <a:extLst>
                  <a:ext uri="{0D108BD9-81ED-4DB2-BD59-A6C34878D82A}">
                    <a16:rowId xmlns:a16="http://schemas.microsoft.com/office/drawing/2014/main" val="4115459126"/>
                  </a:ext>
                </a:extLst>
              </a:tr>
              <a:tr h="5455665">
                <a:tc>
                  <a:txBody>
                    <a:bodyPr/>
                    <a:lstStyle/>
                    <a:p>
                      <a:pPr algn="l"/>
                      <a:r>
                        <a:rPr lang="en-GB" sz="1800" dirty="0" smtClean="0"/>
                        <a:t>The bees to be reared can be acquired in three ways:</a:t>
                      </a:r>
                    </a:p>
                    <a:p>
                      <a:pPr algn="l"/>
                      <a:endParaRPr lang="en-GB" sz="1800" dirty="0" smtClean="0"/>
                    </a:p>
                    <a:p>
                      <a:pPr algn="l"/>
                      <a:r>
                        <a:rPr lang="en-GB" sz="1800" dirty="0" smtClean="0"/>
                        <a:t> 1- Purchasing a ready-made beehive containing a beehive kingdom, and movable tires containing honeycombs. </a:t>
                      </a:r>
                    </a:p>
                    <a:p>
                      <a:pPr algn="l"/>
                      <a:endParaRPr lang="en-GB" sz="1800" dirty="0" smtClean="0"/>
                    </a:p>
                    <a:p>
                      <a:pPr algn="l"/>
                      <a:r>
                        <a:rPr lang="en-GB" sz="1800" dirty="0" smtClean="0"/>
                        <a:t>2- When buying a hive, you must make sure that it consists of one queen and a number of bees in the remaining tires </a:t>
                      </a:r>
                    </a:p>
                    <a:p>
                      <a:pPr algn="l"/>
                      <a:endParaRPr lang="en-GB" sz="1800" dirty="0" smtClean="0"/>
                    </a:p>
                    <a:p>
                      <a:pPr algn="l"/>
                      <a:r>
                        <a:rPr lang="en-GB" sz="1800" dirty="0" smtClean="0"/>
                        <a:t>3- Hunting a swarm of bees during swarming, as bees are distinguished at this stage by being docile, and the kingdom of bees can be moved with their honey combs from the wild, but it is not recommended to adopt these two methods until after gaining sufficient experience. </a:t>
                      </a:r>
                      <a:endParaRPr lang="en-GB" sz="1800" dirty="0"/>
                    </a:p>
                  </a:txBody>
                  <a:tcPr/>
                </a:tc>
                <a:tc>
                  <a:txBody>
                    <a:bodyPr/>
                    <a:lstStyle/>
                    <a:p>
                      <a:pPr marL="0" indent="0">
                        <a:lnSpc>
                          <a:spcPct val="150000"/>
                        </a:lnSpc>
                        <a:buNone/>
                      </a:pPr>
                      <a:r>
                        <a:rPr lang="ar-IQ" sz="2000" dirty="0" smtClean="0"/>
                        <a:t>ويمكن اقتناء النّحل المُراد تربيته بطر</a:t>
                      </a:r>
                      <a:r>
                        <a:rPr lang="ar-BH" sz="2000" dirty="0" smtClean="0"/>
                        <a:t>ي</a:t>
                      </a:r>
                      <a:r>
                        <a:rPr lang="ar-IQ" sz="2000" dirty="0" smtClean="0"/>
                        <a:t>ق</a:t>
                      </a:r>
                      <a:r>
                        <a:rPr lang="ar-BH" sz="2000" dirty="0" smtClean="0"/>
                        <a:t>تين</a:t>
                      </a:r>
                      <a:r>
                        <a:rPr lang="ar-IQ" sz="2000" dirty="0" smtClean="0"/>
                        <a:t>، هي:- </a:t>
                      </a:r>
                    </a:p>
                    <a:p>
                      <a:pPr marL="0" indent="0">
                        <a:lnSpc>
                          <a:spcPct val="150000"/>
                        </a:lnSpc>
                        <a:buNone/>
                      </a:pPr>
                      <a:r>
                        <a:rPr lang="ar-IQ" sz="2000" dirty="0" smtClean="0"/>
                        <a:t>1-شراء خلية نحل جاهزة تحتوي على مملكة نحل، وإطارات قابلة للحركة تحتوي على أقراص عسل.</a:t>
                      </a:r>
                      <a:endParaRPr lang="en-GB" sz="2000" dirty="0" smtClean="0"/>
                    </a:p>
                    <a:p>
                      <a:pPr marL="0" indent="0">
                        <a:lnSpc>
                          <a:spcPct val="150000"/>
                        </a:lnSpc>
                        <a:buNone/>
                      </a:pPr>
                      <a:r>
                        <a:rPr lang="ar-IQ" sz="2000" dirty="0" smtClean="0"/>
                        <a:t>عند شراء الخلية يجب التاكد من انها تتكون من ملكة واحده وعدد من النحل في الاطارات الباقية</a:t>
                      </a:r>
                      <a:r>
                        <a:rPr lang="ar-BH" sz="2000" dirty="0" smtClean="0"/>
                        <a:t>.</a:t>
                      </a:r>
                      <a:endParaRPr lang="en-GB" sz="2000" dirty="0" smtClean="0"/>
                    </a:p>
                    <a:p>
                      <a:pPr marL="0" indent="0">
                        <a:lnSpc>
                          <a:spcPct val="150000"/>
                        </a:lnSpc>
                        <a:buNone/>
                      </a:pPr>
                      <a:r>
                        <a:rPr lang="ar-IQ" sz="2000" dirty="0" smtClean="0"/>
                        <a:t> </a:t>
                      </a:r>
                    </a:p>
                    <a:p>
                      <a:pPr marL="0" indent="0">
                        <a:lnSpc>
                          <a:spcPct val="150000"/>
                        </a:lnSpc>
                        <a:buNone/>
                      </a:pPr>
                      <a:r>
                        <a:rPr lang="ar-IQ" sz="2000" dirty="0" smtClean="0"/>
                        <a:t>3-اصطياد سرب من النحل أثناء التطريد، إذ يتميّز النحل في هذه المرحلة بأنّه سهل الانقياد، كما يمكن نقل مملكة النحل مع أمشاط العسل الخاصّة بها من البرّية، ولكن لا يُنصح باعتماد هاتين الطريقتين إلّا بعد اكتساب الخبرة الكافية.</a:t>
                      </a:r>
                    </a:p>
                    <a:p>
                      <a:endParaRPr lang="en-GB" dirty="0"/>
                    </a:p>
                  </a:txBody>
                  <a:tcPr/>
                </a:tc>
                <a:extLst>
                  <a:ext uri="{0D108BD9-81ED-4DB2-BD59-A6C34878D82A}">
                    <a16:rowId xmlns:a16="http://schemas.microsoft.com/office/drawing/2014/main" val="1790194081"/>
                  </a:ext>
                </a:extLst>
              </a:tr>
            </a:tbl>
          </a:graphicData>
        </a:graphic>
      </p:graphicFrame>
    </p:spTree>
    <p:extLst>
      <p:ext uri="{BB962C8B-B14F-4D97-AF65-F5344CB8AC3E}">
        <p14:creationId xmlns:p14="http://schemas.microsoft.com/office/powerpoint/2010/main" val="374560095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55873419"/>
              </p:ext>
            </p:extLst>
          </p:nvPr>
        </p:nvGraphicFramePr>
        <p:xfrm>
          <a:off x="0" y="692696"/>
          <a:ext cx="9144000" cy="6085552"/>
        </p:xfrm>
        <a:graphic>
          <a:graphicData uri="http://schemas.openxmlformats.org/drawingml/2006/table">
            <a:tbl>
              <a:tblPr firstRow="1" bandRow="1">
                <a:tableStyleId>{5C22544A-7EE6-4342-B048-85BDC9FD1C3A}</a:tableStyleId>
              </a:tblPr>
              <a:tblGrid>
                <a:gridCol w="5004048">
                  <a:extLst>
                    <a:ext uri="{9D8B030D-6E8A-4147-A177-3AD203B41FA5}">
                      <a16:colId xmlns:a16="http://schemas.microsoft.com/office/drawing/2014/main" val="491382931"/>
                    </a:ext>
                  </a:extLst>
                </a:gridCol>
                <a:gridCol w="4139952">
                  <a:extLst>
                    <a:ext uri="{9D8B030D-6E8A-4147-A177-3AD203B41FA5}">
                      <a16:colId xmlns:a16="http://schemas.microsoft.com/office/drawing/2014/main" val="255268571"/>
                    </a:ext>
                  </a:extLst>
                </a:gridCol>
              </a:tblGrid>
              <a:tr h="1056352">
                <a:tc>
                  <a:txBody>
                    <a:bodyPr/>
                    <a:lstStyle/>
                    <a:p>
                      <a:pPr algn="r"/>
                      <a:r>
                        <a:rPr lang="en-GB" sz="2800" dirty="0" smtClean="0"/>
                        <a:t>beehive care </a:t>
                      </a:r>
                      <a:endParaRPr lang="en-GB" sz="28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IQ" sz="3200" dirty="0" smtClean="0"/>
                        <a:t>العناية بخلية النّحل</a:t>
                      </a:r>
                    </a:p>
                    <a:p>
                      <a:endParaRPr lang="en-GB" dirty="0"/>
                    </a:p>
                  </a:txBody>
                  <a:tcPr/>
                </a:tc>
                <a:extLst>
                  <a:ext uri="{0D108BD9-81ED-4DB2-BD59-A6C34878D82A}">
                    <a16:rowId xmlns:a16="http://schemas.microsoft.com/office/drawing/2014/main" val="1509943594"/>
                  </a:ext>
                </a:extLst>
              </a:tr>
              <a:tr h="5018544">
                <a:tc>
                  <a:txBody>
                    <a:bodyPr/>
                    <a:lstStyle/>
                    <a:p>
                      <a:pPr algn="l"/>
                      <a:r>
                        <a:rPr lang="en-GB" dirty="0" smtClean="0"/>
                        <a:t>Bees do not need much special care, as they perform many necessary tasks themselves, such as fetching food and water, and cleaning, and all that a beekeeper must do is take into account some things, including:</a:t>
                      </a:r>
                    </a:p>
                    <a:p>
                      <a:pPr algn="l"/>
                      <a:endParaRPr lang="en-GB" dirty="0" smtClean="0"/>
                    </a:p>
                    <a:p>
                      <a:pPr algn="l"/>
                      <a:r>
                        <a:rPr lang="en-GB" dirty="0" smtClean="0"/>
                        <a:t> 1- Choosing the right place to put the beehives, as it should be at least 30 meters away from the places where there is a lot of noise,</a:t>
                      </a:r>
                    </a:p>
                    <a:p>
                      <a:pPr algn="l"/>
                      <a:r>
                        <a:rPr lang="en-GB" dirty="0" smtClean="0"/>
                        <a:t> 2- Placing the hive near trees and shrubs that provide good sources of nectar and pollen.</a:t>
                      </a:r>
                    </a:p>
                    <a:p>
                      <a:pPr algn="l"/>
                      <a:r>
                        <a:rPr lang="en-GB" dirty="0" smtClean="0"/>
                        <a:t> 3- Providing a source of water near the hive, such as swimming pools, and it is preferable to provide the bees with muddy water; This is due to the additional minerals it contains </a:t>
                      </a:r>
                    </a:p>
                    <a:p>
                      <a:pPr algn="l"/>
                      <a:r>
                        <a:rPr lang="en-GB" dirty="0" smtClean="0"/>
                        <a:t>4- Protecting the hive from moisture that may cause diseases to bees, taking into account its ventilation. </a:t>
                      </a:r>
                      <a:endParaRPr lang="en-GB" dirty="0"/>
                    </a:p>
                  </a:txBody>
                  <a:tcPr/>
                </a:tc>
                <a:tc>
                  <a:txBody>
                    <a:bodyPr/>
                    <a:lstStyle/>
                    <a:p>
                      <a:pPr marL="0" indent="0">
                        <a:buNone/>
                      </a:pPr>
                      <a:r>
                        <a:rPr lang="ar-IQ" sz="1800" dirty="0" smtClean="0"/>
                        <a:t>لا يحتاج النّحل إلى الكثير من العناية الخاصّة، فهو يؤدّي بنفسه العديد من المهام الضّرورية مثل جلب الغذاء والماء، والتنظيف، وكل ما يجب على مربّي النّحل فعله هو مراعاة بعض الأمور، ومنها:</a:t>
                      </a:r>
                    </a:p>
                    <a:p>
                      <a:pPr marL="0" indent="0">
                        <a:buNone/>
                      </a:pPr>
                      <a:r>
                        <a:rPr lang="ar-IQ" sz="1800" dirty="0" smtClean="0"/>
                        <a:t>1- اختيار المكان المناسب لوضع خلايا النّحل، إذ يجب أن تكون بعيدة عن الأماكن التي يكثر فيها الضّوضاء مسافة 30 متراً على الأقلّ، </a:t>
                      </a:r>
                      <a:endParaRPr lang="en-GB" sz="1800" dirty="0" smtClean="0"/>
                    </a:p>
                    <a:p>
                      <a:pPr marL="0" indent="0">
                        <a:buNone/>
                      </a:pPr>
                      <a:endParaRPr lang="ar-BH" sz="1800" dirty="0" smtClean="0"/>
                    </a:p>
                    <a:p>
                      <a:pPr marL="0" indent="0">
                        <a:buNone/>
                      </a:pPr>
                      <a:r>
                        <a:rPr lang="ar-IQ" sz="1800" dirty="0" smtClean="0"/>
                        <a:t>2- وضع الخلية بالقرب من الأشجار والشّجيرات التي توفّر مصادر جيدة من الرحيق وحبوب اللقاح, </a:t>
                      </a:r>
                      <a:endParaRPr lang="en-GB" sz="1800" dirty="0" smtClean="0"/>
                    </a:p>
                    <a:p>
                      <a:pPr marL="0" indent="0">
                        <a:buNone/>
                      </a:pPr>
                      <a:endParaRPr lang="ar-IQ" sz="1800" dirty="0" smtClean="0"/>
                    </a:p>
                    <a:p>
                      <a:pPr marL="0" indent="0">
                        <a:buNone/>
                      </a:pPr>
                      <a:r>
                        <a:rPr lang="ar-IQ" sz="1800" dirty="0" smtClean="0"/>
                        <a:t>3- توفير مصدر للماء بالقرب من الخلية، مثل أحواض السّباحة ويفضّل تزويد النحل بالمياه الموحلة؛ وذلك بسبب ما تحتويه من معادن إضافية</a:t>
                      </a:r>
                      <a:endParaRPr lang="en-GB" sz="1800" dirty="0" smtClean="0"/>
                    </a:p>
                    <a:p>
                      <a:pPr marL="0" indent="0">
                        <a:buNone/>
                      </a:pPr>
                      <a:endParaRPr lang="ar-BH" sz="1800" dirty="0" smtClean="0"/>
                    </a:p>
                    <a:p>
                      <a:pPr marL="0" indent="0">
                        <a:buNone/>
                      </a:pPr>
                      <a:r>
                        <a:rPr lang="ar-BH" sz="1800" dirty="0" smtClean="0"/>
                        <a:t>4-</a:t>
                      </a:r>
                      <a:r>
                        <a:rPr lang="ar-IQ" sz="1800" dirty="0" smtClean="0"/>
                        <a:t> حماية الخلية من الرّطوبة التي قد تسبّب الأمراض للنحل، مع مراعاة تهويتها</a:t>
                      </a:r>
                      <a:r>
                        <a:rPr lang="ar-IQ" dirty="0" smtClean="0"/>
                        <a:t>.</a:t>
                      </a:r>
                      <a:endParaRPr lang="ar-IQ" dirty="0"/>
                    </a:p>
                  </a:txBody>
                  <a:tcPr/>
                </a:tc>
                <a:extLst>
                  <a:ext uri="{0D108BD9-81ED-4DB2-BD59-A6C34878D82A}">
                    <a16:rowId xmlns:a16="http://schemas.microsoft.com/office/drawing/2014/main" val="1082731575"/>
                  </a:ext>
                </a:extLst>
              </a:tr>
            </a:tbl>
          </a:graphicData>
        </a:graphic>
      </p:graphicFrame>
      <p:pic>
        <p:nvPicPr>
          <p:cNvPr id="5" name="صورة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1835696" cy="1759637"/>
          </a:xfrm>
          <a:prstGeom prst="rect">
            <a:avLst/>
          </a:prstGeom>
        </p:spPr>
      </p:pic>
    </p:spTree>
    <p:extLst>
      <p:ext uri="{BB962C8B-B14F-4D97-AF65-F5344CB8AC3E}">
        <p14:creationId xmlns:p14="http://schemas.microsoft.com/office/powerpoint/2010/main" val="357803571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549246412"/>
              </p:ext>
            </p:extLst>
          </p:nvPr>
        </p:nvGraphicFramePr>
        <p:xfrm>
          <a:off x="-13409" y="332656"/>
          <a:ext cx="9144000" cy="5475744"/>
        </p:xfrm>
        <a:graphic>
          <a:graphicData uri="http://schemas.openxmlformats.org/drawingml/2006/table">
            <a:tbl>
              <a:tblPr firstRow="1" bandRow="1">
                <a:tableStyleId>{5C22544A-7EE6-4342-B048-85BDC9FD1C3A}</a:tableStyleId>
              </a:tblPr>
              <a:tblGrid>
                <a:gridCol w="5004048">
                  <a:extLst>
                    <a:ext uri="{9D8B030D-6E8A-4147-A177-3AD203B41FA5}">
                      <a16:colId xmlns:a16="http://schemas.microsoft.com/office/drawing/2014/main" val="3054878610"/>
                    </a:ext>
                  </a:extLst>
                </a:gridCol>
                <a:gridCol w="4139952">
                  <a:extLst>
                    <a:ext uri="{9D8B030D-6E8A-4147-A177-3AD203B41FA5}">
                      <a16:colId xmlns:a16="http://schemas.microsoft.com/office/drawing/2014/main" val="327755841"/>
                    </a:ext>
                  </a:extLst>
                </a:gridCol>
              </a:tblGrid>
              <a:tr h="447824">
                <a:tc>
                  <a:txBody>
                    <a:bodyPr/>
                    <a:lstStyle/>
                    <a:p>
                      <a:pPr algn="l"/>
                      <a:r>
                        <a:rPr lang="en-GB" sz="2000" dirty="0" smtClean="0"/>
                        <a:t>Equipment for harvesting bee honey </a:t>
                      </a:r>
                      <a:endParaRPr lang="en-GB"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IQ" sz="2400" dirty="0" smtClean="0"/>
                        <a:t>المعدات اللازمة لحصاد عسل النّحل</a:t>
                      </a:r>
                      <a:endParaRPr lang="en-GB" dirty="0"/>
                    </a:p>
                  </a:txBody>
                  <a:tcPr/>
                </a:tc>
                <a:extLst>
                  <a:ext uri="{0D108BD9-81ED-4DB2-BD59-A6C34878D82A}">
                    <a16:rowId xmlns:a16="http://schemas.microsoft.com/office/drawing/2014/main" val="1264216714"/>
                  </a:ext>
                </a:extLst>
              </a:tr>
              <a:tr h="5018544">
                <a:tc>
                  <a:txBody>
                    <a:bodyPr/>
                    <a:lstStyle/>
                    <a:p>
                      <a:pPr algn="l"/>
                      <a:r>
                        <a:rPr lang="en-GB" sz="2000" dirty="0" smtClean="0"/>
                        <a:t>1- The smoker: It is a metal cylinder in which burning coal is placed, and it is connected to a blower that is pressed to remove smoke from the hole, as this smoke contributes to calming the bees during the times when the breeder works around the hive.</a:t>
                      </a:r>
                    </a:p>
                    <a:p>
                      <a:pPr algn="l"/>
                      <a:r>
                        <a:rPr lang="en-GB" sz="2000" dirty="0" smtClean="0"/>
                        <a:t> 2- The suit: It consists of overalls of white or yellow fabric that covers all parts of the body, and a hat of the same overalls is attached with a strong nylon net. </a:t>
                      </a:r>
                    </a:p>
                    <a:p>
                      <a:pPr algn="l"/>
                      <a:r>
                        <a:rPr lang="en-GB" sz="2000" dirty="0" smtClean="0"/>
                        <a:t>3- Gloves: They are leather or rubber gloves </a:t>
                      </a:r>
                    </a:p>
                    <a:p>
                      <a:pPr algn="l"/>
                      <a:r>
                        <a:rPr lang="en-GB" sz="2000" dirty="0" smtClean="0"/>
                        <a:t>4- Rubber boot: It is a white boot worn by 5</a:t>
                      </a:r>
                      <a:r>
                        <a:rPr lang="en-GB" sz="2000" baseline="0" dirty="0" smtClean="0"/>
                        <a:t> 5- </a:t>
                      </a:r>
                      <a:r>
                        <a:rPr lang="en-GB" sz="2000" dirty="0" smtClean="0"/>
                        <a:t>beekeepers. A special centrifuge for extracting honey</a:t>
                      </a:r>
                      <a:endParaRPr lang="en-GB" sz="2000" dirty="0"/>
                    </a:p>
                  </a:txBody>
                  <a:tcPr/>
                </a:tc>
                <a:tc>
                  <a:txBody>
                    <a:bodyPr/>
                    <a:lstStyle/>
                    <a:p>
                      <a:pPr marL="0" indent="0">
                        <a:buNone/>
                      </a:pPr>
                      <a:r>
                        <a:rPr lang="ar-IQ" sz="2000" dirty="0" smtClean="0">
                          <a:latin typeface="+mn-lt"/>
                        </a:rPr>
                        <a:t>1- المدخّن: هي أسطوانة معدنية يُوضع فيها فحم مشتعل، وتتّصل بمنفاخ يتمّ الضغط عليه لإخراج دخان من الفتحة، إذ يساهم هذا الدخان في تهدئة النّحل في الأوقات التي يعمل فيها المربّي حول الخلية. </a:t>
                      </a:r>
                    </a:p>
                    <a:p>
                      <a:pPr marL="0" indent="0">
                        <a:buNone/>
                      </a:pPr>
                      <a:r>
                        <a:rPr lang="ar-IQ" sz="2000" dirty="0" smtClean="0">
                          <a:latin typeface="+mn-lt"/>
                        </a:rPr>
                        <a:t>2-البدلة: تتكوّن من أوفرول من قماش أبيض أو أصفر يغطّي جميع أجزاء الجسم، وتتّصل به قبعة من نفس قماس الأوفرول مزوّدة بشبكة من النايلون القوي</a:t>
                      </a:r>
                    </a:p>
                    <a:p>
                      <a:pPr marL="0" indent="0">
                        <a:buNone/>
                      </a:pPr>
                      <a:r>
                        <a:rPr lang="ar-IQ" sz="2000" dirty="0" smtClean="0">
                          <a:latin typeface="+mn-lt"/>
                        </a:rPr>
                        <a:t>3- القفّازات: هي قفّازات جلدية أو مطاطية</a:t>
                      </a:r>
                    </a:p>
                    <a:p>
                      <a:pPr marL="0" indent="0">
                        <a:buNone/>
                      </a:pPr>
                      <a:r>
                        <a:rPr lang="ar-IQ" sz="2000" dirty="0" smtClean="0">
                          <a:latin typeface="+mn-lt"/>
                        </a:rPr>
                        <a:t>4- الحذاء المطاطي: هو جزمة بيضاء اللّون يرتديها مربّي النّحل.</a:t>
                      </a:r>
                    </a:p>
                    <a:p>
                      <a:pPr marL="0" indent="0">
                        <a:buNone/>
                      </a:pPr>
                      <a:r>
                        <a:rPr lang="en-GB" sz="2000" dirty="0" smtClean="0">
                          <a:latin typeface="+mn-lt"/>
                        </a:rPr>
                        <a:t>-5</a:t>
                      </a:r>
                      <a:r>
                        <a:rPr lang="ar-IQ" sz="2000" dirty="0" smtClean="0">
                          <a:latin typeface="+mn-lt"/>
                        </a:rPr>
                        <a:t>جهاز طرد مركزي خاصّ لاستخراج العسل</a:t>
                      </a:r>
                    </a:p>
                    <a:p>
                      <a:endParaRPr lang="en-GB" dirty="0"/>
                    </a:p>
                  </a:txBody>
                  <a:tcPr/>
                </a:tc>
                <a:extLst>
                  <a:ext uri="{0D108BD9-81ED-4DB2-BD59-A6C34878D82A}">
                    <a16:rowId xmlns:a16="http://schemas.microsoft.com/office/drawing/2014/main" val="1900780712"/>
                  </a:ext>
                </a:extLst>
              </a:tr>
            </a:tbl>
          </a:graphicData>
        </a:graphic>
      </p:graphicFrame>
      <p:pic>
        <p:nvPicPr>
          <p:cNvPr id="7" name="Picture 6"/>
          <p:cNvPicPr>
            <a:picLocks noChangeAspect="1"/>
          </p:cNvPicPr>
          <p:nvPr/>
        </p:nvPicPr>
        <p:blipFill>
          <a:blip r:embed="rId2"/>
          <a:stretch>
            <a:fillRect/>
          </a:stretch>
        </p:blipFill>
        <p:spPr>
          <a:xfrm>
            <a:off x="13409" y="5475744"/>
            <a:ext cx="9117182" cy="1409640"/>
          </a:xfrm>
          <a:prstGeom prst="rect">
            <a:avLst/>
          </a:prstGeom>
        </p:spPr>
      </p:pic>
    </p:spTree>
    <p:extLst>
      <p:ext uri="{BB962C8B-B14F-4D97-AF65-F5344CB8AC3E}">
        <p14:creationId xmlns:p14="http://schemas.microsoft.com/office/powerpoint/2010/main" val="67096481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51793740"/>
              </p:ext>
            </p:extLst>
          </p:nvPr>
        </p:nvGraphicFramePr>
        <p:xfrm>
          <a:off x="-47626" y="56232"/>
          <a:ext cx="9191625" cy="5461000"/>
        </p:xfrm>
        <a:graphic>
          <a:graphicData uri="http://schemas.openxmlformats.org/drawingml/2006/table">
            <a:tbl>
              <a:tblPr firstRow="1" bandRow="1">
                <a:tableStyleId>{5C22544A-7EE6-4342-B048-85BDC9FD1C3A}</a:tableStyleId>
              </a:tblPr>
              <a:tblGrid>
                <a:gridCol w="4378663">
                  <a:extLst>
                    <a:ext uri="{9D8B030D-6E8A-4147-A177-3AD203B41FA5}">
                      <a16:colId xmlns:a16="http://schemas.microsoft.com/office/drawing/2014/main" val="2987945482"/>
                    </a:ext>
                  </a:extLst>
                </a:gridCol>
                <a:gridCol w="4812962">
                  <a:extLst>
                    <a:ext uri="{9D8B030D-6E8A-4147-A177-3AD203B41FA5}">
                      <a16:colId xmlns:a16="http://schemas.microsoft.com/office/drawing/2014/main" val="1992068035"/>
                    </a:ext>
                  </a:extLst>
                </a:gridCol>
              </a:tblGrid>
              <a:tr h="690849">
                <a:tc>
                  <a:txBody>
                    <a:bodyPr/>
                    <a:lstStyle/>
                    <a:p>
                      <a:pPr algn="ctr"/>
                      <a:r>
                        <a:rPr lang="en-GB" sz="2400" dirty="0" smtClean="0"/>
                        <a:t>Project conclusions</a:t>
                      </a:r>
                      <a:endParaRPr lang="en-GB" sz="240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IQ" sz="2800" dirty="0" smtClean="0"/>
                        <a:t>استنتاجات المشروع</a:t>
                      </a:r>
                      <a:endParaRPr lang="en-GB" sz="2800" dirty="0"/>
                    </a:p>
                  </a:txBody>
                  <a:tcPr anchor="ctr"/>
                </a:tc>
                <a:extLst>
                  <a:ext uri="{0D108BD9-81ED-4DB2-BD59-A6C34878D82A}">
                    <a16:rowId xmlns:a16="http://schemas.microsoft.com/office/drawing/2014/main" val="3270090188"/>
                  </a:ext>
                </a:extLst>
              </a:tr>
              <a:tr h="4770151">
                <a:tc>
                  <a:txBody>
                    <a:bodyPr/>
                    <a:lstStyle/>
                    <a:p>
                      <a:pPr algn="l">
                        <a:tabLst>
                          <a:tab pos="4124325" algn="l"/>
                        </a:tabLst>
                      </a:pPr>
                      <a:r>
                        <a:rPr lang="hu-HU" sz="2400" dirty="0" smtClean="0"/>
                        <a:t>1</a:t>
                      </a:r>
                      <a:r>
                        <a:rPr lang="en-GB" sz="2400" dirty="0" smtClean="0"/>
                        <a:t>- </a:t>
                      </a:r>
                      <a:r>
                        <a:rPr lang="en-GB" sz="2000" dirty="0" smtClean="0"/>
                        <a:t>Beekeeping is a fun business </a:t>
                      </a:r>
                      <a:endParaRPr lang="ar-BH" sz="2000" dirty="0" smtClean="0"/>
                    </a:p>
                    <a:p>
                      <a:pPr algn="l">
                        <a:tabLst>
                          <a:tab pos="4124325" algn="l"/>
                        </a:tabLst>
                      </a:pPr>
                      <a:endParaRPr kumimoji="0" lang="en-GB" sz="2000" kern="1200" dirty="0" smtClean="0">
                        <a:solidFill>
                          <a:schemeClr val="dk1"/>
                        </a:solidFill>
                        <a:latin typeface="+mn-lt"/>
                        <a:ea typeface="+mn-ea"/>
                        <a:cs typeface="+mn-cs"/>
                      </a:endParaRPr>
                    </a:p>
                    <a:p>
                      <a:pPr algn="l">
                        <a:tabLst>
                          <a:tab pos="4124325" algn="l"/>
                        </a:tabLst>
                      </a:pPr>
                      <a:r>
                        <a:rPr kumimoji="0" lang="en-GB" sz="2000" kern="1200" dirty="0" smtClean="0">
                          <a:solidFill>
                            <a:schemeClr val="dk1"/>
                          </a:solidFill>
                          <a:latin typeface="+mn-lt"/>
                          <a:ea typeface="+mn-ea"/>
                          <a:cs typeface="+mn-cs"/>
                        </a:rPr>
                        <a:t>2-</a:t>
                      </a:r>
                      <a:r>
                        <a:rPr kumimoji="0" lang="en-GB" sz="2000" kern="1200" baseline="0" dirty="0" smtClean="0">
                          <a:solidFill>
                            <a:schemeClr val="dk1"/>
                          </a:solidFill>
                          <a:latin typeface="+mn-lt"/>
                          <a:ea typeface="+mn-ea"/>
                          <a:cs typeface="+mn-cs"/>
                        </a:rPr>
                        <a:t> </a:t>
                      </a:r>
                      <a:r>
                        <a:rPr lang="en-GB" sz="2000" dirty="0" smtClean="0"/>
                        <a:t>The world of bees introduces you to the world of trade and the world of natural treatment</a:t>
                      </a:r>
                    </a:p>
                    <a:p>
                      <a:pPr algn="l">
                        <a:tabLst>
                          <a:tab pos="4124325" algn="l"/>
                        </a:tabLst>
                      </a:pPr>
                      <a:endParaRPr lang="en-GB" sz="2000" dirty="0" smtClean="0"/>
                    </a:p>
                    <a:p>
                      <a:pPr algn="l">
                        <a:tabLst>
                          <a:tab pos="4124325" algn="l"/>
                        </a:tabLst>
                      </a:pPr>
                      <a:r>
                        <a:rPr lang="en-GB" sz="2000" dirty="0" smtClean="0"/>
                        <a:t>3-Beekeeping benefits people with limited income </a:t>
                      </a:r>
                    </a:p>
                    <a:p>
                      <a:pPr algn="l">
                        <a:tabLst>
                          <a:tab pos="4124325" algn="l"/>
                        </a:tabLst>
                      </a:pPr>
                      <a:endParaRPr lang="en-GB" sz="2000" dirty="0" smtClean="0"/>
                    </a:p>
                    <a:p>
                      <a:pPr algn="l">
                        <a:tabLst>
                          <a:tab pos="4124325" algn="l"/>
                        </a:tabLst>
                      </a:pPr>
                      <a:r>
                        <a:rPr lang="en-GB" sz="2000" dirty="0" smtClean="0"/>
                        <a:t>4-</a:t>
                      </a:r>
                      <a:r>
                        <a:rPr lang="en-GB" sz="2000" baseline="0" dirty="0" smtClean="0"/>
                        <a:t> </a:t>
                      </a:r>
                      <a:r>
                        <a:rPr lang="en-GB" sz="2000" dirty="0" smtClean="0"/>
                        <a:t>There is no loss in beekeeping unless care for it is lacking </a:t>
                      </a:r>
                    </a:p>
                    <a:p>
                      <a:pPr algn="l">
                        <a:tabLst>
                          <a:tab pos="4124325" algn="l"/>
                        </a:tabLst>
                      </a:pPr>
                      <a:endParaRPr lang="en-GB" sz="2000" dirty="0" smtClean="0"/>
                    </a:p>
                    <a:p>
                      <a:pPr algn="l">
                        <a:tabLst>
                          <a:tab pos="4124325" algn="l"/>
                        </a:tabLst>
                      </a:pPr>
                      <a:r>
                        <a:rPr lang="en-GB" sz="2000" dirty="0" smtClean="0"/>
                        <a:t>5- Beekeeping can be done by both males and females </a:t>
                      </a:r>
                      <a:endParaRPr lang="en-GB" sz="2000" dirty="0"/>
                    </a:p>
                  </a:txBody>
                  <a:tcPr/>
                </a:tc>
                <a:tc>
                  <a:txBody>
                    <a:bodyPr/>
                    <a:lstStyle/>
                    <a:p>
                      <a:pPr marL="0" indent="0">
                        <a:buFont typeface="+mj-lt"/>
                        <a:buNone/>
                      </a:pPr>
                      <a:r>
                        <a:rPr lang="ar-BH" sz="2400" dirty="0" smtClean="0"/>
                        <a:t>1-</a:t>
                      </a:r>
                      <a:r>
                        <a:rPr lang="ar-IQ" sz="2400" dirty="0" smtClean="0"/>
                        <a:t> ان تربية النحل من الاعم</a:t>
                      </a:r>
                      <a:r>
                        <a:rPr lang="ar-BH" sz="2400" dirty="0" smtClean="0"/>
                        <a:t>ا</a:t>
                      </a:r>
                      <a:r>
                        <a:rPr lang="ar-IQ" sz="2400" dirty="0" smtClean="0"/>
                        <a:t>ل الممتعة </a:t>
                      </a:r>
                      <a:endParaRPr lang="en-GB" sz="2400" dirty="0" smtClean="0"/>
                    </a:p>
                    <a:p>
                      <a:pPr marL="0" indent="0">
                        <a:buFont typeface="+mj-lt"/>
                        <a:buNone/>
                      </a:pPr>
                      <a:endParaRPr lang="ar-BH" sz="2400" dirty="0" smtClean="0"/>
                    </a:p>
                    <a:p>
                      <a:pPr marL="0" indent="0">
                        <a:buFont typeface="+mj-lt"/>
                        <a:buNone/>
                      </a:pPr>
                      <a:r>
                        <a:rPr lang="ar-BH" sz="2400" dirty="0" smtClean="0"/>
                        <a:t>2- </a:t>
                      </a:r>
                      <a:r>
                        <a:rPr lang="ar-IQ" sz="2400" dirty="0" smtClean="0"/>
                        <a:t>عالم </a:t>
                      </a:r>
                      <a:r>
                        <a:rPr lang="ar-BH" sz="2400" dirty="0" smtClean="0"/>
                        <a:t>النحل يدخلك في </a:t>
                      </a:r>
                      <a:r>
                        <a:rPr lang="ar-IQ" sz="2400" dirty="0" smtClean="0"/>
                        <a:t>عالم التجارة وعالم العلاج </a:t>
                      </a:r>
                      <a:r>
                        <a:rPr lang="ar-BH" sz="2400" dirty="0" smtClean="0"/>
                        <a:t>الطبيعي</a:t>
                      </a:r>
                    </a:p>
                    <a:p>
                      <a:pPr marL="0" indent="0">
                        <a:buFont typeface="+mj-lt"/>
                        <a:buNone/>
                      </a:pPr>
                      <a:endParaRPr lang="ar-IQ" sz="2400" dirty="0" smtClean="0"/>
                    </a:p>
                    <a:p>
                      <a:pPr marL="0" indent="0">
                        <a:buFont typeface="+mj-lt"/>
                        <a:buNone/>
                      </a:pPr>
                      <a:r>
                        <a:rPr lang="ar-BH" sz="2400" dirty="0" smtClean="0"/>
                        <a:t>3- </a:t>
                      </a:r>
                      <a:r>
                        <a:rPr lang="ar-IQ" sz="2400" dirty="0" smtClean="0"/>
                        <a:t>ان تربية النحل تفيد لاصحاب الدخل المحدود </a:t>
                      </a:r>
                    </a:p>
                    <a:p>
                      <a:pPr marL="0" indent="0">
                        <a:buFont typeface="+mj-lt"/>
                        <a:buNone/>
                      </a:pPr>
                      <a:r>
                        <a:rPr lang="ar-BH" sz="2400" dirty="0" smtClean="0"/>
                        <a:t>4- لا يوجد خسارة في تربية النحل </a:t>
                      </a:r>
                      <a:r>
                        <a:rPr lang="ar-IQ" sz="2400" dirty="0" smtClean="0"/>
                        <a:t>الا اذا كانت العناية بيها معدومه </a:t>
                      </a:r>
                      <a:endParaRPr lang="ar-BH" sz="2400" dirty="0" smtClean="0"/>
                    </a:p>
                    <a:p>
                      <a:pPr marL="0" indent="0">
                        <a:buFont typeface="+mj-lt"/>
                        <a:buNone/>
                      </a:pPr>
                      <a:endParaRPr lang="ar-IQ" sz="2400" dirty="0" smtClean="0"/>
                    </a:p>
                    <a:p>
                      <a:pPr marL="0" indent="0">
                        <a:buFont typeface="+mj-lt"/>
                        <a:buNone/>
                      </a:pPr>
                      <a:r>
                        <a:rPr lang="ar-BH" sz="2400" dirty="0" smtClean="0"/>
                        <a:t>5- ت</a:t>
                      </a:r>
                      <a:r>
                        <a:rPr lang="ar-IQ" sz="2400" dirty="0" smtClean="0"/>
                        <a:t>ربية النحل ممكن ان يقوم بها الذكور والاناث</a:t>
                      </a:r>
                    </a:p>
                    <a:p>
                      <a:endParaRPr lang="en-GB" dirty="0"/>
                    </a:p>
                  </a:txBody>
                  <a:tcPr/>
                </a:tc>
                <a:extLst>
                  <a:ext uri="{0D108BD9-81ED-4DB2-BD59-A6C34878D82A}">
                    <a16:rowId xmlns:a16="http://schemas.microsoft.com/office/drawing/2014/main" val="4167159885"/>
                  </a:ext>
                </a:extLst>
              </a:tr>
            </a:tbl>
          </a:graphicData>
        </a:graphic>
      </p:graphicFrame>
      <p:pic>
        <p:nvPicPr>
          <p:cNvPr id="5" name="Picture 4"/>
          <p:cNvPicPr>
            <a:picLocks noChangeAspect="1"/>
          </p:cNvPicPr>
          <p:nvPr/>
        </p:nvPicPr>
        <p:blipFill>
          <a:blip r:embed="rId2"/>
          <a:stretch>
            <a:fillRect/>
          </a:stretch>
        </p:blipFill>
        <p:spPr>
          <a:xfrm>
            <a:off x="0" y="5290798"/>
            <a:ext cx="9144000" cy="1522578"/>
          </a:xfrm>
          <a:prstGeom prst="rect">
            <a:avLst/>
          </a:prstGeom>
        </p:spPr>
      </p:pic>
    </p:spTree>
    <p:extLst>
      <p:ext uri="{BB962C8B-B14F-4D97-AF65-F5344CB8AC3E}">
        <p14:creationId xmlns:p14="http://schemas.microsoft.com/office/powerpoint/2010/main" val="164376652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No, You Don&amp;#39;t Have to Say Thank You Constantly. Here&amp;#39;s Why, According to a  New Study | Inc.c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No, You Don&amp;#39;t Have to Say Thank You Constantly. Here&amp;#39;s Why, According to a  New Study | Inc.co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No, You Don&amp;#39;t Have to Say Thank You Constantly. Here&amp;#39;s Why, According to a  New Study | Inc.com"/>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704" y="871192"/>
            <a:ext cx="5453409" cy="5453409"/>
          </a:xfrm>
        </p:spPr>
      </p:pic>
    </p:spTree>
    <p:extLst>
      <p:ext uri="{BB962C8B-B14F-4D97-AF65-F5344CB8AC3E}">
        <p14:creationId xmlns:p14="http://schemas.microsoft.com/office/powerpoint/2010/main" val="285493940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230</TotalTime>
  <Words>904</Words>
  <Application>Microsoft Office PowerPoint</Application>
  <PresentationFormat>On-screen Show (4:3)</PresentationFormat>
  <Paragraphs>75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Constantia</vt:lpstr>
      <vt:lpstr>Majalla UI</vt:lpstr>
      <vt:lpstr>Traditional Arabic</vt:lpstr>
      <vt:lpstr>Wingdings 2</vt:lpstr>
      <vt:lpstr>تدفق</vt:lpstr>
      <vt:lpstr>PowerPoint Presentation</vt:lpstr>
      <vt:lpstr>                              اسم المشروع project name              تربية خلايا النحل في المنزل Beekeeping at home </vt:lpstr>
      <vt:lpstr>PowerPoint Presentation</vt:lpstr>
      <vt:lpstr>PowerPoint Presentation</vt:lpstr>
      <vt:lpstr>PowerPoint Presentation</vt:lpstr>
      <vt:lpstr>PowerPoint Presentation</vt:lpstr>
      <vt:lpstr>PowerPoint Presentation</vt:lpstr>
    </vt:vector>
  </TitlesOfParts>
  <Company>المستقبل للحاسبات - سنجار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hp</dc:creator>
  <cp:lastModifiedBy>Toshiba</cp:lastModifiedBy>
  <cp:revision>29</cp:revision>
  <dcterms:created xsi:type="dcterms:W3CDTF">2021-06-11T13:32:37Z</dcterms:created>
  <dcterms:modified xsi:type="dcterms:W3CDTF">2021-06-15T22:25:35Z</dcterms:modified>
</cp:coreProperties>
</file>