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6" r:id="rId2"/>
    <p:sldId id="260" r:id="rId3"/>
    <p:sldId id="257" r:id="rId4"/>
    <p:sldId id="258"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6/11/2021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6/11/2021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6/11/2021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6/11/2021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r">
              <a:defRPr sz="1200" baseline="0">
                <a:solidFill>
                  <a:schemeClr val="tx2"/>
                </a:solidFill>
              </a:defRPr>
            </a:lvl1pPr>
          </a:lstStyle>
          <a:p>
            <a:fld id="{87DE6118-2437-4B30-8E3C-4D2BE6020583}" type="datetimeFigureOut">
              <a:rPr lang="en-US" dirty="0"/>
              <a:pPr/>
              <a:t>6/11/2021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r">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953FB71-E789-7547-80FF-026ECAE9B0D4}"/>
              </a:ext>
            </a:extLst>
          </p:cNvPr>
          <p:cNvSpPr>
            <a:spLocks noGrp="1"/>
          </p:cNvSpPr>
          <p:nvPr>
            <p:ph type="ctrTitle"/>
          </p:nvPr>
        </p:nvSpPr>
        <p:spPr>
          <a:xfrm>
            <a:off x="1915128" y="1788454"/>
            <a:ext cx="8361229" cy="880800"/>
          </a:xfrm>
        </p:spPr>
        <p:txBody>
          <a:bodyPr/>
          <a:lstStyle/>
          <a:p>
            <a:r>
              <a:rPr lang="ar-SA"/>
              <a:t>البطالة</a:t>
            </a:r>
            <a:endParaRPr lang="ar-AE"/>
          </a:p>
        </p:txBody>
      </p:sp>
      <p:sp>
        <p:nvSpPr>
          <p:cNvPr id="5" name="عنوان فرعي 4">
            <a:extLst>
              <a:ext uri="{FF2B5EF4-FFF2-40B4-BE49-F238E27FC236}">
                <a16:creationId xmlns:a16="http://schemas.microsoft.com/office/drawing/2014/main" id="{7E9CDDBF-0E79-B946-BB85-68B39688FDC1}"/>
              </a:ext>
            </a:extLst>
          </p:cNvPr>
          <p:cNvSpPr>
            <a:spLocks noGrp="1"/>
          </p:cNvSpPr>
          <p:nvPr>
            <p:ph type="subTitle" idx="1"/>
          </p:nvPr>
        </p:nvSpPr>
        <p:spPr>
          <a:xfrm>
            <a:off x="1915128" y="2917137"/>
            <a:ext cx="7436071" cy="2031091"/>
          </a:xfrm>
        </p:spPr>
        <p:txBody>
          <a:bodyPr/>
          <a:lstStyle/>
          <a:p>
            <a:r>
              <a:rPr lang="ar-SA"/>
              <a:t>اعداد الطالبة </a:t>
            </a:r>
          </a:p>
          <a:p>
            <a:r>
              <a:rPr lang="ar-SA"/>
              <a:t>سجى جاسم محمد</a:t>
            </a:r>
          </a:p>
          <a:p>
            <a:r>
              <a:rPr lang="ar-SA"/>
              <a:t>جامعة الموصل كلية العلوم</a:t>
            </a:r>
          </a:p>
          <a:p>
            <a:r>
              <a:rPr lang="ar-SA"/>
              <a:t>قسم الفيزياء </a:t>
            </a:r>
          </a:p>
          <a:p>
            <a:endParaRPr lang="ar-SA"/>
          </a:p>
        </p:txBody>
      </p:sp>
    </p:spTree>
    <p:extLst>
      <p:ext uri="{BB962C8B-B14F-4D97-AF65-F5344CB8AC3E}">
        <p14:creationId xmlns:p14="http://schemas.microsoft.com/office/powerpoint/2010/main" val="3438870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DD26B2E-C4C6-7C42-BA08-6C140BC7E749}"/>
              </a:ext>
            </a:extLst>
          </p:cNvPr>
          <p:cNvSpPr>
            <a:spLocks noGrp="1"/>
          </p:cNvSpPr>
          <p:nvPr>
            <p:ph type="title"/>
          </p:nvPr>
        </p:nvSpPr>
        <p:spPr>
          <a:xfrm>
            <a:off x="6096000" y="685800"/>
            <a:ext cx="5482792" cy="1189891"/>
          </a:xfrm>
        </p:spPr>
        <p:txBody>
          <a:bodyPr/>
          <a:lstStyle/>
          <a:p>
            <a:r>
              <a:rPr lang="ar-SA"/>
              <a:t>تعريف مصطلح البطالة </a:t>
            </a:r>
            <a:endParaRPr lang="ar-AE"/>
          </a:p>
        </p:txBody>
      </p:sp>
      <p:sp>
        <p:nvSpPr>
          <p:cNvPr id="5" name="عنوان فرعي 2">
            <a:extLst>
              <a:ext uri="{FF2B5EF4-FFF2-40B4-BE49-F238E27FC236}">
                <a16:creationId xmlns:a16="http://schemas.microsoft.com/office/drawing/2014/main" id="{E08B7F8A-A9BE-D742-BAC2-8DDE3C4D39BB}"/>
              </a:ext>
            </a:extLst>
          </p:cNvPr>
          <p:cNvSpPr txBox="1">
            <a:spLocks noGrp="1"/>
          </p:cNvSpPr>
          <p:nvPr>
            <p:ph idx="1"/>
          </p:nvPr>
        </p:nvSpPr>
        <p:spPr>
          <a:xfrm>
            <a:off x="6276357" y="1605160"/>
            <a:ext cx="5482790" cy="4725301"/>
          </a:xfrm>
          <a:prstGeom prst="rect">
            <a:avLst/>
          </a:prstGeom>
        </p:spPr>
        <p:txBody>
          <a:bodyPr vert="horz" lIns="91440" tIns="45720" rIns="91440" bIns="45720" rtlCol="0">
            <a:normAutofit/>
          </a:bodyPr>
          <a:lst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br>
              <a:rPr lang="ar-AE"/>
            </a:br>
            <a:r>
              <a:rPr lang="ar-AE" b="1" i="0">
                <a:effectLst/>
                <a:latin typeface="Helvetica Neue"/>
              </a:rPr>
              <a:t>البطالة</a:t>
            </a:r>
            <a:r>
              <a:rPr lang="ar-AE" b="0" i="0">
                <a:effectLst/>
                <a:latin typeface="Helvetica Neue"/>
              </a:rPr>
              <a:t> هي ظاهرة اقتصادية بدأ ظهورها بشكل ملموس مع ازدهار الصناعة إذ لم يكن </a:t>
            </a:r>
            <a:r>
              <a:rPr lang="ar-AE" b="1" i="0">
                <a:effectLst/>
                <a:latin typeface="Helvetica Neue"/>
              </a:rPr>
              <a:t>للبطالة</a:t>
            </a:r>
            <a:r>
              <a:rPr lang="ar-AE" b="0" i="0">
                <a:effectLst/>
                <a:latin typeface="Helvetica Neue"/>
              </a:rPr>
              <a:t> معنى في المجتمعات الريفية التقليدية. طبقا لمنظمة العمل الدولية فإن العاطل هو كل شخص قادر على العمل وراغب فيه، ويبحث عنه، ولكن دون جدوى.</a:t>
            </a:r>
            <a:endParaRPr lang="ar-AE"/>
          </a:p>
        </p:txBody>
      </p:sp>
      <p:pic>
        <p:nvPicPr>
          <p:cNvPr id="4" name="صورة 5">
            <a:extLst>
              <a:ext uri="{FF2B5EF4-FFF2-40B4-BE49-F238E27FC236}">
                <a16:creationId xmlns:a16="http://schemas.microsoft.com/office/drawing/2014/main" id="{22F18FA1-0CBD-664F-8D88-55C261B0FF6B}"/>
              </a:ext>
            </a:extLst>
          </p:cNvPr>
          <p:cNvPicPr>
            <a:picLocks noChangeAspect="1"/>
          </p:cNvPicPr>
          <p:nvPr/>
        </p:nvPicPr>
        <p:blipFill>
          <a:blip r:embed="rId2"/>
          <a:stretch>
            <a:fillRect/>
          </a:stretch>
        </p:blipFill>
        <p:spPr>
          <a:xfrm>
            <a:off x="613208" y="685801"/>
            <a:ext cx="5663149" cy="5806980"/>
          </a:xfrm>
          <a:prstGeom prst="rect">
            <a:avLst/>
          </a:prstGeom>
        </p:spPr>
      </p:pic>
    </p:spTree>
    <p:extLst>
      <p:ext uri="{BB962C8B-B14F-4D97-AF65-F5344CB8AC3E}">
        <p14:creationId xmlns:p14="http://schemas.microsoft.com/office/powerpoint/2010/main" val="340769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E87A01C-BC0A-AA43-A266-92A1A4AE673E}"/>
              </a:ext>
            </a:extLst>
          </p:cNvPr>
          <p:cNvSpPr>
            <a:spLocks noGrp="1"/>
          </p:cNvSpPr>
          <p:nvPr>
            <p:ph type="title"/>
          </p:nvPr>
        </p:nvSpPr>
        <p:spPr>
          <a:xfrm>
            <a:off x="1371600" y="685801"/>
            <a:ext cx="9601200" cy="1020326"/>
          </a:xfrm>
        </p:spPr>
        <p:txBody>
          <a:bodyPr/>
          <a:lstStyle/>
          <a:p>
            <a:r>
              <a:rPr lang="ar-SA"/>
              <a:t>الفئات المستهدفة </a:t>
            </a:r>
            <a:endParaRPr lang="ar-AE"/>
          </a:p>
        </p:txBody>
      </p:sp>
      <p:sp>
        <p:nvSpPr>
          <p:cNvPr id="8" name="Content Placeholder 2">
            <a:extLst>
              <a:ext uri="{FF2B5EF4-FFF2-40B4-BE49-F238E27FC236}">
                <a16:creationId xmlns:a16="http://schemas.microsoft.com/office/drawing/2014/main" id="{CBE1B22B-57C1-0E40-96B1-A9D1E806AE37}"/>
              </a:ext>
            </a:extLst>
          </p:cNvPr>
          <p:cNvSpPr txBox="1">
            <a:spLocks noGrp="1"/>
          </p:cNvSpPr>
          <p:nvPr>
            <p:ph idx="1"/>
          </p:nvPr>
        </p:nvSpPr>
        <p:spPr>
          <a:xfrm>
            <a:off x="6257925" y="1954213"/>
            <a:ext cx="4714875" cy="3913187"/>
          </a:xfrm>
          <a:prstGeom prst="rect">
            <a:avLst/>
          </a:prstGeom>
        </p:spPr>
        <p:txBody>
          <a:bodyPr vert="horz" lIns="91440" tIns="45720" rIns="91440" bIns="45720" rtlCol="0">
            <a:normAutofit/>
          </a:bodyPr>
          <a:lst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a:t>المجتمعات الريفيفه</a:t>
            </a:r>
          </a:p>
          <a:p>
            <a:r>
              <a:rPr lang="en-US"/>
              <a:t>الشباب المحرومون</a:t>
            </a:r>
          </a:p>
          <a:p>
            <a:r>
              <a:rPr lang="en-US"/>
              <a:t>الاشخاص المعوقون</a:t>
            </a:r>
          </a:p>
          <a:p>
            <a:r>
              <a:rPr lang="en-US"/>
              <a:t>العمال المهاجرون</a:t>
            </a:r>
          </a:p>
          <a:p>
            <a:r>
              <a:rPr lang="en-US"/>
              <a:t>الخريجون</a:t>
            </a:r>
          </a:p>
        </p:txBody>
      </p:sp>
      <p:pic>
        <p:nvPicPr>
          <p:cNvPr id="3" name="صورة 4">
            <a:extLst>
              <a:ext uri="{FF2B5EF4-FFF2-40B4-BE49-F238E27FC236}">
                <a16:creationId xmlns:a16="http://schemas.microsoft.com/office/drawing/2014/main" id="{850A7AAE-F593-6940-A338-2194A31A7004}"/>
              </a:ext>
            </a:extLst>
          </p:cNvPr>
          <p:cNvPicPr>
            <a:picLocks noChangeAspect="1"/>
          </p:cNvPicPr>
          <p:nvPr/>
        </p:nvPicPr>
        <p:blipFill>
          <a:blip r:embed="rId2"/>
          <a:stretch>
            <a:fillRect/>
          </a:stretch>
        </p:blipFill>
        <p:spPr>
          <a:xfrm>
            <a:off x="1219200" y="685801"/>
            <a:ext cx="5417865" cy="5486398"/>
          </a:xfrm>
          <a:prstGeom prst="rect">
            <a:avLst/>
          </a:prstGeom>
        </p:spPr>
      </p:pic>
    </p:spTree>
    <p:extLst>
      <p:ext uri="{BB962C8B-B14F-4D97-AF65-F5344CB8AC3E}">
        <p14:creationId xmlns:p14="http://schemas.microsoft.com/office/powerpoint/2010/main" val="2632082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4FEBB8B-A8FC-AD4D-A63C-7475D759121F}"/>
              </a:ext>
            </a:extLst>
          </p:cNvPr>
          <p:cNvSpPr>
            <a:spLocks noGrp="1"/>
          </p:cNvSpPr>
          <p:nvPr>
            <p:ph type="title"/>
          </p:nvPr>
        </p:nvSpPr>
        <p:spPr/>
        <p:txBody>
          <a:bodyPr/>
          <a:lstStyle/>
          <a:p>
            <a:r>
              <a:rPr lang="ar-SA"/>
              <a:t>نتائج البطالة </a:t>
            </a:r>
            <a:endParaRPr lang="ar-AE"/>
          </a:p>
        </p:txBody>
      </p:sp>
      <p:sp>
        <p:nvSpPr>
          <p:cNvPr id="7" name="عنصر نائب للمحتوى 6">
            <a:extLst>
              <a:ext uri="{FF2B5EF4-FFF2-40B4-BE49-F238E27FC236}">
                <a16:creationId xmlns:a16="http://schemas.microsoft.com/office/drawing/2014/main" id="{88227CD4-85BB-0A47-8C33-468012CA1EB6}"/>
              </a:ext>
            </a:extLst>
          </p:cNvPr>
          <p:cNvSpPr>
            <a:spLocks noGrp="1"/>
          </p:cNvSpPr>
          <p:nvPr>
            <p:ph idx="1"/>
          </p:nvPr>
        </p:nvSpPr>
        <p:spPr>
          <a:xfrm>
            <a:off x="5645111" y="1316592"/>
            <a:ext cx="5175289" cy="4532491"/>
          </a:xfrm>
        </p:spPr>
        <p:txBody>
          <a:bodyPr>
            <a:normAutofit/>
          </a:bodyPr>
          <a:lstStyle/>
          <a:p>
            <a:r>
              <a:rPr lang="ar-AE" b="0" i="0">
                <a:solidFill>
                  <a:srgbClr val="333333"/>
                </a:solidFill>
                <a:effectLst/>
                <a:latin typeface="DroidArabicKufi-Regular"/>
              </a:rPr>
              <a:t>تنعكس البطالة المرتفعة والثابتة بشكل سلبي على عدّة أصعدة في الدولة، فمن الناحية الاقتصاديّة تؤثّر البطالة بشكلٍ سلبيٍّ على النمو الاقتصاديّ للدولة على المدى الطويل، حيثُ إنّها تهدر الموارد، ولها آثار سلبيّة على الفرد في المجتمع، حيثُ يُصبح الأفراد غير قادرين على تسديد التزاماتهم الماليّة، فينتج عن ذلكَ تعرّضهم للضغط النفسيّ، والإصابة بالأمراض، والتشرّد، وارتفاع نسبة الفقر، وفقدان رأس المال البشريّ، ويحدث ذلك عندما يقبل الأفراد العمل دون مستوى مهاراتهم للحصول على الأموال، وعلى الصعيد الاجتماعيّ والسياسيّ فإنّ ارتفاع معدلات البطالة قد يؤدّي إلى الاضطرابات المدنيّة والصراعات</a:t>
            </a:r>
            <a:r>
              <a:rPr lang="ar-SA" b="0" i="0">
                <a:solidFill>
                  <a:srgbClr val="333333"/>
                </a:solidFill>
                <a:effectLst/>
                <a:latin typeface="DroidArabicKufi-Regular"/>
              </a:rPr>
              <a:t>.</a:t>
            </a:r>
            <a:endParaRPr lang="ar-AE"/>
          </a:p>
        </p:txBody>
      </p:sp>
      <p:pic>
        <p:nvPicPr>
          <p:cNvPr id="5" name="صورة 5">
            <a:extLst>
              <a:ext uri="{FF2B5EF4-FFF2-40B4-BE49-F238E27FC236}">
                <a16:creationId xmlns:a16="http://schemas.microsoft.com/office/drawing/2014/main" id="{C5716D6E-25E2-5443-B029-F2DC4FED2726}"/>
              </a:ext>
            </a:extLst>
          </p:cNvPr>
          <p:cNvPicPr>
            <a:picLocks noChangeAspect="1"/>
          </p:cNvPicPr>
          <p:nvPr/>
        </p:nvPicPr>
        <p:blipFill>
          <a:blip r:embed="rId2"/>
          <a:stretch>
            <a:fillRect/>
          </a:stretch>
        </p:blipFill>
        <p:spPr>
          <a:xfrm>
            <a:off x="1219200" y="940818"/>
            <a:ext cx="4083239" cy="4629222"/>
          </a:xfrm>
          <a:prstGeom prst="rect">
            <a:avLst/>
          </a:prstGeom>
        </p:spPr>
      </p:pic>
    </p:spTree>
    <p:extLst>
      <p:ext uri="{BB962C8B-B14F-4D97-AF65-F5344CB8AC3E}">
        <p14:creationId xmlns:p14="http://schemas.microsoft.com/office/powerpoint/2010/main" val="613500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BE1D611-CAD6-6F43-87C1-5603BF946A95}"/>
              </a:ext>
            </a:extLst>
          </p:cNvPr>
          <p:cNvSpPr>
            <a:spLocks noGrp="1"/>
          </p:cNvSpPr>
          <p:nvPr>
            <p:ph type="title"/>
          </p:nvPr>
        </p:nvSpPr>
        <p:spPr/>
        <p:txBody>
          <a:bodyPr/>
          <a:lstStyle/>
          <a:p>
            <a:r>
              <a:rPr lang="ar-SA"/>
              <a:t>حلول مشكلة البطالة</a:t>
            </a:r>
            <a:endParaRPr lang="ar-AE"/>
          </a:p>
        </p:txBody>
      </p:sp>
      <p:sp>
        <p:nvSpPr>
          <p:cNvPr id="3" name="عنصر نائب للمحتوى 2">
            <a:extLst>
              <a:ext uri="{FF2B5EF4-FFF2-40B4-BE49-F238E27FC236}">
                <a16:creationId xmlns:a16="http://schemas.microsoft.com/office/drawing/2014/main" id="{DDE1CE82-F321-6C43-9F17-901665676D39}"/>
              </a:ext>
            </a:extLst>
          </p:cNvPr>
          <p:cNvSpPr>
            <a:spLocks noGrp="1"/>
          </p:cNvSpPr>
          <p:nvPr>
            <p:ph idx="1"/>
          </p:nvPr>
        </p:nvSpPr>
        <p:spPr>
          <a:xfrm>
            <a:off x="1173210" y="2852989"/>
            <a:ext cx="10153086" cy="3784075"/>
          </a:xfrm>
        </p:spPr>
        <p:txBody>
          <a:bodyPr>
            <a:normAutofit fontScale="85000" lnSpcReduction="20000"/>
          </a:bodyPr>
          <a:lstStyle/>
          <a:p>
            <a:r>
              <a:rPr lang="ar-AE" b="0" i="0">
                <a:effectLst/>
                <a:latin typeface="DroidArabicKufi-Regular"/>
              </a:rPr>
              <a:t>يُمكن اتّباع عدد من الاستراتيجّات التي تُقدّم حلولاً لمشكلة البطالة، منها اللجوء لسياسات جانب الطلب والتي تحدّ من البطالة الناتجة عن الركود أي تلكَ التي ينقصها الطلب، أو اتّباع سياسات جانب العرض والتي تُقلّل البطالة الهيكليّة، ومن السياسات الأخرى التي تحدّ من البطالة السياسة النقديّة التي تدعو إلى خفض أسعار الفائدة لتعزيز الطلب الكليّ، والسياسة الماليّة التي تهدف لخفض الضرائب لتعزيز الطلب الكليّ يُمكن حلّ مشكلة البطالة عن طريق رفع مستوى التعليم والمهارات ومتطلبات الوظائف من خلال تدريب القوى العاملة، ممّا يُساعد على كسر الجمود المهنيّ وبالتالي الحدّ من البطالة الهيكليّة، وتشجيع الشركات على الاستثمار في المناطق المنكوبة، وخفض الحدّ الأدنى للأجور، وجعل أسواق العمل أكثر مرونةً من خلال التخلّص من القوانين التي تُصعّب توظيف العمّال وتُساعد على فصلهم</a:t>
            </a:r>
            <a:r>
              <a:rPr lang="ar-SA" b="0" i="0">
                <a:effectLst/>
                <a:latin typeface="DroidArabicKufi-Regular"/>
              </a:rPr>
              <a:t>.</a:t>
            </a:r>
          </a:p>
          <a:p>
            <a:r>
              <a:rPr lang="ar-SA" b="0" i="0">
                <a:effectLst/>
                <a:latin typeface="DroidArabicKufi-Regular"/>
              </a:rPr>
              <a:t>يجب العمل على دعم القطاع الخاص والتأكيد على ضرورة الاتجاه نحو الاستثمار اما بشأن تأثير المرأة على البطالة والفقر فبعتقادي تزايد عدد النساء المعيلات لأسرهم نتيجة للحروب التي مر بها البلد وعدم قدرة البعض منهن على العمل لأسباب مختلفة (اجتماعية وقلة فرص العمل المناسبة) تزيد من تفاقم وضع البطالة والفقر في البلد.</a:t>
            </a:r>
          </a:p>
          <a:p>
            <a:r>
              <a:rPr lang="ar-SA">
                <a:latin typeface="DroidArabicKufi-Regular"/>
              </a:rPr>
              <a:t>بناء المصانع  والعمل على تطوير الانتاج المحلي كالجوانب الزراعية مثل زراعة المحاصيل المستوردةمن دول الجوار باسعار مناسة للفرد وغير مكلفة </a:t>
            </a:r>
          </a:p>
          <a:p>
            <a:r>
              <a:rPr lang="ar-SA" b="0" i="0">
                <a:solidFill>
                  <a:srgbClr val="333333"/>
                </a:solidFill>
                <a:effectLst/>
                <a:latin typeface="DroidArabicKufi-Regular"/>
              </a:rPr>
              <a:t>تشجيع الاستثمار الاجنبي والمحلي .</a:t>
            </a:r>
          </a:p>
        </p:txBody>
      </p:sp>
      <p:sp>
        <p:nvSpPr>
          <p:cNvPr id="4" name="مربع نص 3">
            <a:extLst>
              <a:ext uri="{FF2B5EF4-FFF2-40B4-BE49-F238E27FC236}">
                <a16:creationId xmlns:a16="http://schemas.microsoft.com/office/drawing/2014/main" id="{930F1297-BF87-6145-B586-1E4AD8D8109F}"/>
              </a:ext>
            </a:extLst>
          </p:cNvPr>
          <p:cNvSpPr txBox="1"/>
          <p:nvPr/>
        </p:nvSpPr>
        <p:spPr>
          <a:xfrm>
            <a:off x="5181600" y="2512345"/>
            <a:ext cx="1828800" cy="1828800"/>
          </a:xfrm>
          <a:prstGeom prst="rect">
            <a:avLst/>
          </a:prstGeom>
          <a:noFill/>
        </p:spPr>
        <p:txBody>
          <a:bodyPr wrap="square" rtlCol="1">
            <a:spAutoFit/>
          </a:bodyPr>
          <a:lstStyle/>
          <a:p>
            <a:pPr algn="r"/>
            <a:endParaRPr lang="ar-AE"/>
          </a:p>
        </p:txBody>
      </p:sp>
      <p:pic>
        <p:nvPicPr>
          <p:cNvPr id="6" name="صورة 6">
            <a:extLst>
              <a:ext uri="{FF2B5EF4-FFF2-40B4-BE49-F238E27FC236}">
                <a16:creationId xmlns:a16="http://schemas.microsoft.com/office/drawing/2014/main" id="{C6793E8F-1146-7A4A-9C35-1A8F08FACD32}"/>
              </a:ext>
            </a:extLst>
          </p:cNvPr>
          <p:cNvPicPr>
            <a:picLocks noChangeAspect="1"/>
          </p:cNvPicPr>
          <p:nvPr/>
        </p:nvPicPr>
        <p:blipFill>
          <a:blip r:embed="rId2"/>
          <a:stretch>
            <a:fillRect/>
          </a:stretch>
        </p:blipFill>
        <p:spPr>
          <a:xfrm>
            <a:off x="934960" y="130602"/>
            <a:ext cx="4246640" cy="2620973"/>
          </a:xfrm>
          <a:prstGeom prst="rect">
            <a:avLst/>
          </a:prstGeom>
        </p:spPr>
      </p:pic>
    </p:spTree>
    <p:extLst>
      <p:ext uri="{BB962C8B-B14F-4D97-AF65-F5344CB8AC3E}">
        <p14:creationId xmlns:p14="http://schemas.microsoft.com/office/powerpoint/2010/main" val="331289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44524A8-892F-B444-8927-49FA8B5298A2}"/>
              </a:ext>
            </a:extLst>
          </p:cNvPr>
          <p:cNvSpPr>
            <a:spLocks noGrp="1"/>
          </p:cNvSpPr>
          <p:nvPr>
            <p:ph type="title"/>
          </p:nvPr>
        </p:nvSpPr>
        <p:spPr/>
        <p:txBody>
          <a:bodyPr/>
          <a:lstStyle/>
          <a:p>
            <a:r>
              <a:rPr lang="ar-SA"/>
              <a:t>طرق التشجيع للقضاء على البطالة</a:t>
            </a:r>
            <a:endParaRPr lang="ar-AE"/>
          </a:p>
        </p:txBody>
      </p:sp>
      <p:sp>
        <p:nvSpPr>
          <p:cNvPr id="3" name="عنصر نائب للمحتوى 2">
            <a:extLst>
              <a:ext uri="{FF2B5EF4-FFF2-40B4-BE49-F238E27FC236}">
                <a16:creationId xmlns:a16="http://schemas.microsoft.com/office/drawing/2014/main" id="{0E5183AC-EB20-F94B-B7FE-3ED1DF72BBAE}"/>
              </a:ext>
            </a:extLst>
          </p:cNvPr>
          <p:cNvSpPr>
            <a:spLocks noGrp="1"/>
          </p:cNvSpPr>
          <p:nvPr>
            <p:ph idx="1"/>
          </p:nvPr>
        </p:nvSpPr>
        <p:spPr/>
        <p:txBody>
          <a:bodyPr>
            <a:normAutofit fontScale="92500" lnSpcReduction="10000"/>
          </a:bodyPr>
          <a:lstStyle/>
          <a:p>
            <a:r>
              <a:rPr lang="en-US"/>
              <a:t>تسهيلات بناء للمستثمرين</a:t>
            </a:r>
          </a:p>
          <a:p>
            <a:r>
              <a:rPr lang="en-US"/>
              <a:t>توفير مواد اوليه بأسعار مناسبة</a:t>
            </a:r>
          </a:p>
          <a:p>
            <a:r>
              <a:rPr lang="en-US"/>
              <a:t>توفير الخدمات كالماء والكهرباء</a:t>
            </a:r>
          </a:p>
          <a:p>
            <a:r>
              <a:rPr lang="en-US"/>
              <a:t>تخفيف التحكم الحكومي بالمشروعات بقدر الامكان</a:t>
            </a:r>
          </a:p>
          <a:p>
            <a:r>
              <a:rPr lang="en-US"/>
              <a:t>التسهيل في اجراءات </a:t>
            </a:r>
            <a:r>
              <a:rPr lang="ar-SA"/>
              <a:t>التصدير</a:t>
            </a:r>
            <a:endParaRPr lang="en-US"/>
          </a:p>
          <a:p>
            <a:r>
              <a:rPr lang="en-US"/>
              <a:t>تخفيض قيمة الضرائب</a:t>
            </a:r>
          </a:p>
          <a:p>
            <a:r>
              <a:rPr lang="en-US"/>
              <a:t>تقديم الدعم اللازم والتمويل المالي</a:t>
            </a:r>
          </a:p>
          <a:p>
            <a:r>
              <a:rPr lang="en-US"/>
              <a:t>تسهيل اجراءت الحصول على التصاريح والتراخيص</a:t>
            </a:r>
            <a:endParaRPr lang="ar-SA"/>
          </a:p>
          <a:p>
            <a:r>
              <a:rPr lang="ar-SA"/>
              <a:t>توفير المنح والقروض للمشاريع الصغيرة </a:t>
            </a:r>
            <a:endParaRPr lang="ar-AE"/>
          </a:p>
        </p:txBody>
      </p:sp>
      <p:sp>
        <p:nvSpPr>
          <p:cNvPr id="7" name="مربع نص 6">
            <a:extLst>
              <a:ext uri="{FF2B5EF4-FFF2-40B4-BE49-F238E27FC236}">
                <a16:creationId xmlns:a16="http://schemas.microsoft.com/office/drawing/2014/main" id="{65316CA6-C879-4340-940F-09A0623353CE}"/>
              </a:ext>
            </a:extLst>
          </p:cNvPr>
          <p:cNvSpPr txBox="1"/>
          <p:nvPr/>
        </p:nvSpPr>
        <p:spPr>
          <a:xfrm>
            <a:off x="3048000" y="3254892"/>
            <a:ext cx="6096000" cy="352725"/>
          </a:xfrm>
          <a:prstGeom prst="rect">
            <a:avLst/>
          </a:prstGeom>
          <a:noFill/>
        </p:spPr>
        <p:txBody>
          <a:bodyPr wrap="square">
            <a:spAutoFit/>
          </a:bodyPr>
          <a:lstStyle/>
          <a:p>
            <a:pPr marL="384048" indent="-384048" algn="r" rtl="1" eaLnBrk="1" latinLnBrk="0" hangingPunct="1">
              <a:lnSpc>
                <a:spcPct val="94000"/>
              </a:lnSpc>
              <a:spcBef>
                <a:spcPts val="1000"/>
              </a:spcBef>
              <a:spcAft>
                <a:spcPts val="200"/>
              </a:spcAft>
            </a:pPr>
            <a:endParaRPr lang="ar-AE">
              <a:effectLst/>
            </a:endParaRPr>
          </a:p>
        </p:txBody>
      </p:sp>
      <p:pic>
        <p:nvPicPr>
          <p:cNvPr id="8" name="صورة 8">
            <a:extLst>
              <a:ext uri="{FF2B5EF4-FFF2-40B4-BE49-F238E27FC236}">
                <a16:creationId xmlns:a16="http://schemas.microsoft.com/office/drawing/2014/main" id="{CE54AE21-D654-B843-B6B7-F93D2F6DF41D}"/>
              </a:ext>
            </a:extLst>
          </p:cNvPr>
          <p:cNvPicPr>
            <a:picLocks noChangeAspect="1"/>
          </p:cNvPicPr>
          <p:nvPr/>
        </p:nvPicPr>
        <p:blipFill>
          <a:blip r:embed="rId2"/>
          <a:stretch>
            <a:fillRect/>
          </a:stretch>
        </p:blipFill>
        <p:spPr>
          <a:xfrm>
            <a:off x="1674939" y="1695451"/>
            <a:ext cx="4133911" cy="4073884"/>
          </a:xfrm>
          <a:prstGeom prst="rect">
            <a:avLst/>
          </a:prstGeom>
        </p:spPr>
      </p:pic>
    </p:spTree>
    <p:extLst>
      <p:ext uri="{BB962C8B-B14F-4D97-AF65-F5344CB8AC3E}">
        <p14:creationId xmlns:p14="http://schemas.microsoft.com/office/powerpoint/2010/main" val="3756522890"/>
      </p:ext>
    </p:extLst>
  </p:cSld>
  <p:clrMapOvr>
    <a:masterClrMapping/>
  </p:clrMapOvr>
</p:sld>
</file>

<file path=ppt/theme/theme1.xml><?xml version="1.0" encoding="utf-8"?>
<a:theme xmlns:a="http://schemas.openxmlformats.org/drawingml/2006/main" name="TF10001025">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025" id="{F9915BBD-9749-466F-995C-8C8D6A938EC0}" vid="{CF1D1A65-FC75-42D2-B7EF-D2991382DC6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شاشة عريضة</PresentationFormat>
  <Slides>6</Slides>
  <Notes>0</Notes>
  <HiddenSlides>0</HiddenSlide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TF10001025</vt:lpstr>
      <vt:lpstr>البطالة</vt:lpstr>
      <vt:lpstr>تعريف مصطلح البطالة </vt:lpstr>
      <vt:lpstr>الفئات المستهدفة </vt:lpstr>
      <vt:lpstr>نتائج البطالة </vt:lpstr>
      <vt:lpstr>حلول مشكلة البطالة</vt:lpstr>
      <vt:lpstr>طرق التشجيع للقضاء على البطالة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البطالة</dc:title>
  <dc:creator>9647708769342</dc:creator>
  <cp:lastModifiedBy>msaja6690@gmail.com</cp:lastModifiedBy>
  <cp:revision>12</cp:revision>
  <dcterms:created xsi:type="dcterms:W3CDTF">2021-06-10T12:19:17Z</dcterms:created>
  <dcterms:modified xsi:type="dcterms:W3CDTF">2021-06-11T20:27:41Z</dcterms:modified>
</cp:coreProperties>
</file>