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r">
              <a:defRPr sz="6600"/>
            </a:lvl1pPr>
          </a:lstStyle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dirty="0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dirty="0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dirty="0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dirty="0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dirty="0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dirty="0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dirty="0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7A7B30-4C6D-FD45-9CBA-613ECA72B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91608" y="744988"/>
            <a:ext cx="9603275" cy="1049235"/>
          </a:xfrm>
        </p:spPr>
        <p:txBody>
          <a:bodyPr>
            <a:normAutofit/>
          </a:bodyPr>
          <a:lstStyle/>
          <a:p>
            <a:r>
              <a:rPr lang="af-ZA"/>
              <a:t>The unemployment</a:t>
            </a:r>
            <a:endParaRPr lang="ar-JO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5841C68-5DED-3147-B253-066D274C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923" y="1944295"/>
            <a:ext cx="9603275" cy="34506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sz="4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ar-SA" sz="480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ar-JO" sz="4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الإهتمام بالشباب وإنشاء </a:t>
            </a:r>
            <a:r>
              <a:rPr lang="ar-SA" sz="4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مشاريع</a:t>
            </a:r>
            <a:r>
              <a:rPr lang="ar-JO" sz="4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تساعدهم في الحصول على وظائف بصورة أسهل، فهذه المشاريع ستعود على الدولة بالنفع، وستقلل من عدد العاطلين</a:t>
            </a:r>
            <a:r>
              <a:rPr lang="ar-JO" sz="3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ar-SA" sz="36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3600">
                <a:latin typeface="Abadi" panose="02000000000000000000" pitchFamily="2" charset="0"/>
                <a:ea typeface="Abadi" panose="02000000000000000000" pitchFamily="2" charset="0"/>
                <a:cs typeface="+mj-cs"/>
              </a:rPr>
              <a:t>من أهم  سمات المشاريع الصغيرة التي تناسب الشباب :</a:t>
            </a:r>
            <a:endParaRPr lang="ar-SA" sz="3600">
              <a:latin typeface="Abadi" panose="02000000000000000000" pitchFamily="2" charset="0"/>
              <a:ea typeface="Abadi" panose="02000000000000000000" pitchFamily="2" charset="0"/>
              <a:cs typeface="+mj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JO" sz="3600">
                <a:latin typeface="Abadi" panose="02000000000000000000" pitchFamily="2" charset="0"/>
                <a:ea typeface="Abadi" panose="02000000000000000000" pitchFamily="2" charset="0"/>
                <a:cs typeface="+mj-cs"/>
              </a:rPr>
              <a:t>عدم الحاجة الى رأس مال كبير في البداية و الإعتماد الاكثر على مهارات الشباب في الإنتاج</a:t>
            </a:r>
            <a:r>
              <a:rPr lang="ar-SA" sz="3600">
                <a:latin typeface="Abadi" panose="02000000000000000000" pitchFamily="2" charset="0"/>
                <a:ea typeface="Abadi" panose="02000000000000000000" pitchFamily="2" charset="0"/>
                <a:cs typeface="+mj-cs"/>
              </a:rPr>
              <a:t>.</a:t>
            </a:r>
            <a:endParaRPr lang="ar-JO" sz="3600">
              <a:latin typeface="Abadi" panose="02000000000000000000" pitchFamily="2" charset="0"/>
              <a:ea typeface="Abadi" panose="02000000000000000000" pitchFamily="2" charset="0"/>
              <a:cs typeface="+mj-cs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1A0FA44-F5B8-024F-B340-F1F767F33C58}"/>
              </a:ext>
            </a:extLst>
          </p:cNvPr>
          <p:cNvSpPr txBox="1"/>
          <p:nvPr/>
        </p:nvSpPr>
        <p:spPr>
          <a:xfrm>
            <a:off x="764978" y="6165740"/>
            <a:ext cx="66972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>
                <a:solidFill>
                  <a:srgbClr val="FF0000"/>
                </a:solidFill>
              </a:rPr>
              <a:t>By Omar. Mahmood</a:t>
            </a:r>
            <a:r>
              <a:rPr lang="ar-SA" sz="2400"/>
              <a:t> </a:t>
            </a:r>
            <a:endParaRPr lang="ar-JO" sz="2400"/>
          </a:p>
        </p:txBody>
      </p:sp>
    </p:spTree>
    <p:extLst>
      <p:ext uri="{BB962C8B-B14F-4D97-AF65-F5344CB8AC3E}">
        <p14:creationId xmlns:p14="http://schemas.microsoft.com/office/powerpoint/2010/main" val="167381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>
            <a:extLst>
              <a:ext uri="{FF2B5EF4-FFF2-40B4-BE49-F238E27FC236}">
                <a16:creationId xmlns:a16="http://schemas.microsoft.com/office/drawing/2014/main" id="{4373B4A0-A3AB-CA44-9C6F-2B8F84F92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2560" y="0"/>
            <a:ext cx="8637073" cy="333355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JO" sz="3600"/>
              <a:t>انتاج المشروعات الصغيرة في كثير من الأحيان يكون أحد العناصر الداعمة للمشروعات الكبيرة مما يسهل عملية التسويق وضمان بيع المنتج</a:t>
            </a:r>
          </a:p>
        </p:txBody>
      </p:sp>
      <p:sp>
        <p:nvSpPr>
          <p:cNvPr id="10" name="عنصر نائب للمحتوى 9">
            <a:extLst>
              <a:ext uri="{FF2B5EF4-FFF2-40B4-BE49-F238E27FC236}">
                <a16:creationId xmlns:a16="http://schemas.microsoft.com/office/drawing/2014/main" id="{1ABAC99B-8F44-E14A-A587-4DF535BF4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2530" y="3333550"/>
            <a:ext cx="8637072" cy="2702719"/>
          </a:xfrm>
        </p:spPr>
        <p:txBody>
          <a:bodyPr>
            <a:noAutofit/>
          </a:bodyPr>
          <a:lstStyle/>
          <a:p>
            <a:r>
              <a:rPr lang="ar-JO" sz="3600"/>
              <a:t>الكثير من الشباب الذين يتميزون بالإستقلالية  والإعتماد على أنفسهم وتلك المشروعات أكثر ما تناسبهم</a:t>
            </a:r>
            <a:r>
              <a:rPr lang="ar-SA" sz="3600"/>
              <a:t>. </a:t>
            </a:r>
          </a:p>
          <a:p>
            <a:r>
              <a:rPr lang="ar-JO" sz="3600"/>
              <a:t>تحقيق الإكتفاء الذاتي و سد الإحتياجات الأساسية  للمواطنين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022EEB9-5663-9E45-B748-924763C99256}"/>
              </a:ext>
            </a:extLst>
          </p:cNvPr>
          <p:cNvSpPr txBox="1"/>
          <p:nvPr/>
        </p:nvSpPr>
        <p:spPr>
          <a:xfrm>
            <a:off x="943570" y="6235481"/>
            <a:ext cx="6101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>
                <a:solidFill>
                  <a:srgbClr val="FF0000"/>
                </a:solidFill>
              </a:rPr>
              <a:t>By Omar. Mahmood</a:t>
            </a:r>
            <a:endParaRPr lang="ar-JO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6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8CB96A-1ABD-6740-858F-0EFE16176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548" y="-40824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ar-JO" sz="49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ar-SA" sz="49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ar-JO" sz="49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الإعتماد بصورة أكبر على العمالة المحلية والتقليل من العمالة الخارجية، فهذه خطوة هامة لتقليل البطالة في المجتمعات</a:t>
            </a:r>
            <a:r>
              <a:rPr lang="ar-JO" sz="20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ar-JO" sz="360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CDE06E3-CEE0-E24D-B796-F8DF98AAE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547" y="1968987"/>
            <a:ext cx="9603275" cy="3450613"/>
          </a:xfrm>
        </p:spPr>
        <p:txBody>
          <a:bodyPr>
            <a:normAutofit/>
          </a:bodyPr>
          <a:lstStyle/>
          <a:p>
            <a:r>
              <a:rPr lang="ar-SA" sz="3600"/>
              <a:t>العامل الاجني يرسل الامول الى خارج البلد و هذا يقلل من العمله الصبه و يكون عاله على الاقتصاد.  </a:t>
            </a:r>
          </a:p>
          <a:p>
            <a:pPr marL="0" indent="0">
              <a:buNone/>
            </a:pPr>
            <a:r>
              <a:rPr lang="ar-SA" sz="3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</a:t>
            </a:r>
            <a:r>
              <a:rPr lang="ar-JO" sz="3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تطوير سبل التعليم في الدول العربية حتى يصبح الشخص مهيئاً لسوق العمل وإدخال أمور خاصة بالعمل في المواد الدراسية، ليعتمد التعليم على الفهم وإلإبداع وتنمية المواهب والقدرات والمهارات</a:t>
            </a:r>
            <a:endParaRPr lang="ar-JO" sz="360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CDB19F1-B3B0-794B-BA9F-EEF172A55F67}"/>
              </a:ext>
            </a:extLst>
          </p:cNvPr>
          <p:cNvSpPr txBox="1"/>
          <p:nvPr/>
        </p:nvSpPr>
        <p:spPr>
          <a:xfrm>
            <a:off x="681852" y="6380177"/>
            <a:ext cx="6101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>
                <a:solidFill>
                  <a:srgbClr val="FF0000"/>
                </a:solidFill>
              </a:rPr>
              <a:t>By Omar. Mahmood</a:t>
            </a:r>
            <a:endParaRPr lang="ar-JO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2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25C85C-5D19-C245-87A8-E22A6DC76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897" y="68818"/>
            <a:ext cx="5532328" cy="183058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JO"/>
              <a:t>توفر الفرص لغير المتأهلين على التدريب الى أن يصبحوا قادرين على العمل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D6B4DA-143D-3244-A91E-001260BDE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0502" y="2340774"/>
            <a:ext cx="6779898" cy="41608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4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</a:t>
            </a:r>
            <a:r>
              <a:rPr lang="ar-JO" sz="4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التوعية بكيفية تنظيم الإسكان وعدم الإنجاب الكثير الذي يؤدي لوجود عدد كبير من السكان أمام فرص عمل ضئيلة،</a:t>
            </a:r>
            <a:r>
              <a:rPr lang="ar-SA" sz="4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ar-JO" sz="3600"/>
          </a:p>
        </p:txBody>
      </p:sp>
      <p:pic>
        <p:nvPicPr>
          <p:cNvPr id="12" name="صورة 12">
            <a:extLst>
              <a:ext uri="{FF2B5EF4-FFF2-40B4-BE49-F238E27FC236}">
                <a16:creationId xmlns:a16="http://schemas.microsoft.com/office/drawing/2014/main" id="{1AB64A9F-25CC-0943-9281-4E17B4D10A8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73" t="-1649" r="1324" b="3704"/>
          <a:stretch/>
        </p:blipFill>
        <p:spPr>
          <a:xfrm>
            <a:off x="7543800" y="707885"/>
            <a:ext cx="3857625" cy="46594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7381BE5C-8394-F94C-8D94-EA548EB26395}"/>
              </a:ext>
            </a:extLst>
          </p:cNvPr>
          <p:cNvSpPr txBox="1"/>
          <p:nvPr/>
        </p:nvSpPr>
        <p:spPr>
          <a:xfrm>
            <a:off x="5181600" y="-819663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JO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36C4CD1E-53FD-DF43-BD97-846A5F59E08A}"/>
              </a:ext>
            </a:extLst>
          </p:cNvPr>
          <p:cNvSpPr txBox="1"/>
          <p:nvPr/>
        </p:nvSpPr>
        <p:spPr>
          <a:xfrm>
            <a:off x="914401" y="6240043"/>
            <a:ext cx="6101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>
                <a:solidFill>
                  <a:srgbClr val="FF0000"/>
                </a:solidFill>
              </a:rPr>
              <a:t>By Omar. Mahmood </a:t>
            </a:r>
            <a:endParaRPr lang="ar-JO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68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850FE7-0026-4645-A6A1-AACBCEE16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844" y="82035"/>
            <a:ext cx="10197602" cy="2331698"/>
          </a:xfrm>
        </p:spPr>
        <p:txBody>
          <a:bodyPr>
            <a:normAutofit/>
          </a:bodyPr>
          <a:lstStyle/>
          <a:p>
            <a:r>
              <a:rPr lang="ar-SA" sz="4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</a:t>
            </a:r>
            <a:r>
              <a:rPr lang="ar-JO" sz="4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تسهيل الإستثمار</a:t>
            </a:r>
            <a:r>
              <a:rPr lang="ar-SA" sz="4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الاجنيي</a:t>
            </a:r>
            <a:r>
              <a:rPr lang="ar-JO" sz="4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وتشجيع المستثمرين في هذا الأمر في محاولة لزيادة فرص العمل في مختلف المجتمعات.</a:t>
            </a:r>
            <a:endParaRPr lang="ar-JO" sz="440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5329100-63C4-7649-A1D2-3F87C6099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2061" y="2650759"/>
            <a:ext cx="8637072" cy="358701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4000"/>
              <a:t>تسهل الإجراءات  القانونية اللازمة حيال ذلك المشروع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ترغيب المستثمر بخفض او الغاء الضرائب</a:t>
            </a:r>
            <a:endParaRPr lang="ar-SA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3600"/>
              <a:t>المساعدة في اخيار مكان المشروع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JO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E2196B1D-E10C-874A-BF9A-229CAE7B6028}"/>
              </a:ext>
            </a:extLst>
          </p:cNvPr>
          <p:cNvSpPr txBox="1"/>
          <p:nvPr/>
        </p:nvSpPr>
        <p:spPr>
          <a:xfrm>
            <a:off x="842368" y="6256614"/>
            <a:ext cx="6101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>
                <a:solidFill>
                  <a:srgbClr val="FF0000"/>
                </a:solidFill>
              </a:rPr>
              <a:t>By Omar. Mahmood</a:t>
            </a:r>
            <a:endParaRPr lang="ar-JO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9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772CD7-8A23-534E-87BE-EF8874E0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4000"/>
              <a:t>6. </a:t>
            </a:r>
            <a:r>
              <a:rPr lang="ar-JO" sz="4000"/>
              <a:t>إنشاء أماكن مخصصة لتأهيل الخريجين عند البحث عن وظيفة وتعريفهم بكيفية تنمية مهاراتهم للحصول على الوظائف التي تناسبهم</a:t>
            </a:r>
            <a:r>
              <a:rPr lang="ar-JO"/>
              <a:t>.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2825D23-2002-FD42-AEF8-400D522AD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45532"/>
            <a:ext cx="9603275" cy="3025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600"/>
              <a:t>7. </a:t>
            </a:r>
            <a:r>
              <a:rPr lang="ar-JO" sz="3600"/>
              <a:t>التعاون مع القطاع الخاص في توفير فرص عمل</a:t>
            </a:r>
            <a:r>
              <a:rPr lang="ar-SA" sz="3600"/>
              <a:t>. </a:t>
            </a:r>
          </a:p>
          <a:p>
            <a:r>
              <a:rPr lang="ar-JO" sz="2800"/>
              <a:t>تحقيق العدالة عن طريق تخفيض رواتب الموظفين المرتفعة جداً</a:t>
            </a:r>
            <a:endParaRPr lang="ar-SA" sz="2800"/>
          </a:p>
          <a:p>
            <a:r>
              <a:rPr lang="ar-JO" sz="2800"/>
              <a:t>إعطاء فرص لموظفين آخرين برواتب معقولة.</a:t>
            </a:r>
            <a:endParaRPr lang="ar-SA" sz="2800"/>
          </a:p>
          <a:p>
            <a:r>
              <a:rPr lang="ar-SA" sz="2800"/>
              <a:t>دعم القطاع الخاص اقتصاديا. </a:t>
            </a:r>
            <a:endParaRPr lang="ar-JO" sz="280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E89302FD-AF66-9841-BB44-0BE5B0DA5D8E}"/>
              </a:ext>
            </a:extLst>
          </p:cNvPr>
          <p:cNvSpPr txBox="1"/>
          <p:nvPr/>
        </p:nvSpPr>
        <p:spPr>
          <a:xfrm>
            <a:off x="1749235" y="6244709"/>
            <a:ext cx="6101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>
                <a:solidFill>
                  <a:srgbClr val="FF0000"/>
                </a:solidFill>
              </a:rPr>
              <a:t>By Omar. Mahmood</a:t>
            </a:r>
            <a:endParaRPr lang="ar-JO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1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54F54F-1A12-CD48-B6F1-015186FC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400"/>
              <a:t>8. تقليل سن التقاعد و الغاء ازدواجية الرواتب</a:t>
            </a:r>
            <a:r>
              <a:rPr lang="ar-SA" sz="4000"/>
              <a:t> </a:t>
            </a:r>
            <a:endParaRPr lang="ar-JO" sz="400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ADDAFA-AFFC-8247-902D-7AC0810B3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400"/>
              <a:t>9. المكافحه من اجل حذف الموظفين الفضائيين</a:t>
            </a:r>
            <a:endParaRPr lang="ar-JO" sz="440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95E7EB6-FD1E-7E4C-8AFA-1110B881C4D3}"/>
              </a:ext>
            </a:extLst>
          </p:cNvPr>
          <p:cNvSpPr txBox="1"/>
          <p:nvPr/>
        </p:nvSpPr>
        <p:spPr>
          <a:xfrm>
            <a:off x="1451579" y="6196965"/>
            <a:ext cx="6101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>
                <a:solidFill>
                  <a:srgbClr val="FF0000"/>
                </a:solidFill>
              </a:rPr>
              <a:t>By Omar. Mahmood</a:t>
            </a:r>
            <a:endParaRPr lang="ar-JO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34403"/>
      </p:ext>
    </p:extLst>
  </p:cSld>
  <p:clrMapOvr>
    <a:masterClrMapping/>
  </p:clrMapOvr>
</p:sld>
</file>

<file path=ppt/theme/theme1.xml><?xml version="1.0" encoding="utf-8"?>
<a:theme xmlns:a="http://schemas.openxmlformats.org/drawingml/2006/main" name="معرض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7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معرض</vt:lpstr>
      <vt:lpstr>The unemployment</vt:lpstr>
      <vt:lpstr>انتاج المشروعات الصغيرة في كثير من الأحيان يكون أحد العناصر الداعمة للمشروعات الكبيرة مما يسهل عملية التسويق وضمان بيع المنتج</vt:lpstr>
      <vt:lpstr> 2. الإعتماد بصورة أكبر على العمالة المحلية والتقليل من العمالة الخارجية، فهذه خطوة هامة لتقليل البطالة في المجتمعات.</vt:lpstr>
      <vt:lpstr>توفر الفرص لغير المتأهلين على التدريب الى أن يصبحوا قادرين على العمل</vt:lpstr>
      <vt:lpstr>5. تسهيل الإستثمار الاجنيي وتشجيع المستثمرين في هذا الأمر في محاولة لزيادة فرص العمل في مختلف المجتمعات.</vt:lpstr>
      <vt:lpstr>6. إنشاء أماكن مخصصة لتأهيل الخريجين عند البحث عن وظيفة وتعريفهم بكيفية تنمية مهاراتهم للحصول على الوظائف التي تناسبهم.</vt:lpstr>
      <vt:lpstr>8. تقليل سن التقاعد و الغاء ازدواجية الرواتب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unemployment</dc:title>
  <dc:creator>omar.almalaki@gmail.com</dc:creator>
  <cp:lastModifiedBy>omar.almalaki@gmail.com</cp:lastModifiedBy>
  <cp:revision>9</cp:revision>
  <dcterms:created xsi:type="dcterms:W3CDTF">2021-06-09T23:16:48Z</dcterms:created>
  <dcterms:modified xsi:type="dcterms:W3CDTF">2021-06-10T16:10:02Z</dcterms:modified>
</cp:coreProperties>
</file>